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</p:sldIdLst>
  <p:sldSz cx="18288000" cy="10287000"/>
  <p:notesSz cx="6858000" cy="9144000"/>
  <p:embeddedFontLst>
    <p:embeddedFont>
      <p:font typeface="ABeeZee" panose="020B0604020202020204" charset="0"/>
      <p:regular r:id="rId53"/>
    </p:embeddedFont>
    <p:embeddedFont>
      <p:font typeface="ABeeZee Bold" panose="020B0604020202020204" charset="0"/>
      <p:regular r:id="rId54"/>
    </p:embeddedFont>
    <p:embeddedFont>
      <p:font typeface="Barlow Condensed Bold Bold Italics" panose="020B0604020202020204" charset="0"/>
      <p:regular r:id="rId55"/>
    </p:embeddedFont>
    <p:embeddedFont>
      <p:font typeface="Bebas Neue Bold" panose="020B0604020202020204" charset="0"/>
      <p:regular r:id="rId56"/>
    </p:embeddedFont>
    <p:embeddedFont>
      <p:font typeface="Blueberry" panose="020B0604020202020204" charset="0"/>
      <p:regular r:id="rId57"/>
    </p:embeddedFont>
    <p:embeddedFont>
      <p:font typeface="CS Gordon Serif" panose="020B0604020202020204" charset="0"/>
      <p:regular r:id="rId58"/>
    </p:embeddedFont>
    <p:embeddedFont>
      <p:font typeface="Intro Rust" panose="020B0604020202020204" charset="0"/>
      <p:regular r:id="rId59"/>
    </p:embeddedFont>
    <p:embeddedFont>
      <p:font typeface="Lovelace" panose="020B0604020202020204" charset="0"/>
      <p:regular r:id="rId60"/>
    </p:embeddedFont>
    <p:embeddedFont>
      <p:font typeface="Neue Einstellung Bold" panose="020B0604020202020204" charset="0"/>
      <p:regular r:id="rId61"/>
    </p:embeddedFont>
    <p:embeddedFont>
      <p:font typeface="Open Sans" panose="020F0502020204030204" pitchFamily="34" charset="0"/>
      <p:regular r:id="rId62"/>
    </p:embeddedFont>
    <p:embeddedFont>
      <p:font typeface="Open Sans Extra Bold" panose="020B0604020202020204" charset="0"/>
      <p:regular r:id="rId63"/>
    </p:embeddedFont>
    <p:embeddedFont>
      <p:font typeface="Open Sans Light" panose="020F0502020204030204" pitchFamily="34" charset="0"/>
      <p:regular r:id="rId64"/>
    </p:embeddedFont>
    <p:embeddedFont>
      <p:font typeface="Open Sans Light Bold" panose="020B0604020202020204" charset="0"/>
      <p:regular r:id="rId6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3" d="100"/>
          <a:sy n="63" d="100"/>
        </p:scale>
        <p:origin x="413" y="10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1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23.jpeg"/><Relationship Id="rId5" Type="http://schemas.openxmlformats.org/officeDocument/2006/relationships/image" Target="../media/image17.png"/><Relationship Id="rId10" Type="http://schemas.openxmlformats.org/officeDocument/2006/relationships/image" Target="../media/image22.jpeg"/><Relationship Id="rId4" Type="http://schemas.openxmlformats.org/officeDocument/2006/relationships/image" Target="../media/image16.svg"/><Relationship Id="rId9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23.jpeg"/><Relationship Id="rId5" Type="http://schemas.openxmlformats.org/officeDocument/2006/relationships/image" Target="../media/image17.png"/><Relationship Id="rId10" Type="http://schemas.openxmlformats.org/officeDocument/2006/relationships/image" Target="../media/image22.jpeg"/><Relationship Id="rId4" Type="http://schemas.openxmlformats.org/officeDocument/2006/relationships/image" Target="../media/image16.svg"/><Relationship Id="rId9" Type="http://schemas.openxmlformats.org/officeDocument/2006/relationships/image" Target="../media/image2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jpeg"/><Relationship Id="rId3" Type="http://schemas.openxmlformats.org/officeDocument/2006/relationships/image" Target="../media/image69.svg"/><Relationship Id="rId7" Type="http://schemas.openxmlformats.org/officeDocument/2006/relationships/image" Target="../media/image73.svg"/><Relationship Id="rId12" Type="http://schemas.openxmlformats.org/officeDocument/2006/relationships/image" Target="../media/image78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77.jpeg"/><Relationship Id="rId5" Type="http://schemas.openxmlformats.org/officeDocument/2006/relationships/image" Target="../media/image71.svg"/><Relationship Id="rId15" Type="http://schemas.openxmlformats.org/officeDocument/2006/relationships/image" Target="../media/image81.jpeg"/><Relationship Id="rId10" Type="http://schemas.openxmlformats.org/officeDocument/2006/relationships/image" Target="../media/image76.jpeg"/><Relationship Id="rId4" Type="http://schemas.openxmlformats.org/officeDocument/2006/relationships/image" Target="../media/image70.png"/><Relationship Id="rId9" Type="http://schemas.openxmlformats.org/officeDocument/2006/relationships/image" Target="../media/image75.svg"/><Relationship Id="rId14" Type="http://schemas.openxmlformats.org/officeDocument/2006/relationships/image" Target="../media/image80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9.png"/><Relationship Id="rId4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90.jpe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jpeg"/><Relationship Id="rId11" Type="http://schemas.openxmlformats.org/officeDocument/2006/relationships/image" Target="../media/image23.jpeg"/><Relationship Id="rId5" Type="http://schemas.openxmlformats.org/officeDocument/2006/relationships/image" Target="../media/image92.jpeg"/><Relationship Id="rId10" Type="http://schemas.openxmlformats.org/officeDocument/2006/relationships/image" Target="../media/image22.jpeg"/><Relationship Id="rId4" Type="http://schemas.openxmlformats.org/officeDocument/2006/relationships/image" Target="../media/image91.jpeg"/><Relationship Id="rId9" Type="http://schemas.openxmlformats.org/officeDocument/2006/relationships/image" Target="../media/image2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90.jpe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jpeg"/><Relationship Id="rId11" Type="http://schemas.openxmlformats.org/officeDocument/2006/relationships/image" Target="../media/image23.jpeg"/><Relationship Id="rId5" Type="http://schemas.openxmlformats.org/officeDocument/2006/relationships/image" Target="../media/image92.jpeg"/><Relationship Id="rId10" Type="http://schemas.openxmlformats.org/officeDocument/2006/relationships/image" Target="../media/image22.jpeg"/><Relationship Id="rId4" Type="http://schemas.openxmlformats.org/officeDocument/2006/relationships/image" Target="../media/image91.jpeg"/><Relationship Id="rId9" Type="http://schemas.openxmlformats.org/officeDocument/2006/relationships/image" Target="../media/image2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9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9.svg"/><Relationship Id="rId7" Type="http://schemas.openxmlformats.org/officeDocument/2006/relationships/image" Target="../media/image122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2.png"/><Relationship Id="rId9" Type="http://schemas.openxmlformats.org/officeDocument/2006/relationships/image" Target="../media/image1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724573" y="5427916"/>
            <a:ext cx="12058022" cy="82296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1019175"/>
            <a:ext cx="14642327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3933471" y="9248775"/>
            <a:ext cx="6253047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643918" y="749150"/>
            <a:ext cx="559101" cy="55910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2252915"/>
            <a:ext cx="14953666" cy="2089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257B70"/>
                </a:solidFill>
                <a:latin typeface="Lovelace"/>
              </a:rPr>
              <a:t>MATHEMATICS FOR INTELLIGENT SYSTEMS - 4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522664"/>
            <a:ext cx="5156908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196E63"/>
                </a:solidFill>
                <a:latin typeface="ABeeZee"/>
              </a:rPr>
              <a:t>END SEMISTER 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010917" y="802005"/>
            <a:ext cx="1766705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43918" y="5427916"/>
            <a:ext cx="11605841" cy="229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7"/>
              </a:lnSpc>
            </a:pPr>
            <a:r>
              <a:rPr lang="en-US" sz="9653">
                <a:solidFill>
                  <a:srgbClr val="F8A9AD"/>
                </a:solidFill>
                <a:latin typeface="Neue Einstellung Bold"/>
              </a:rPr>
              <a:t>MATRIX </a:t>
            </a:r>
          </a:p>
          <a:p>
            <a:pPr algn="ctr">
              <a:lnSpc>
                <a:spcPts val="8687"/>
              </a:lnSpc>
              <a:spcBef>
                <a:spcPct val="0"/>
              </a:spcBef>
            </a:pPr>
            <a:r>
              <a:rPr lang="en-US" sz="9653">
                <a:solidFill>
                  <a:srgbClr val="F8A9AD"/>
                </a:solidFill>
                <a:latin typeface="Neue Einstellung Bold"/>
              </a:rPr>
              <a:t>FACTORIZATION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141120" y="9314440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516528" y="9358817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547909" y="9358817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AutoShape 8"/>
          <p:cNvSpPr/>
          <p:nvPr/>
        </p:nvSpPr>
        <p:spPr>
          <a:xfrm>
            <a:off x="3727213" y="9592334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726144" y="-1811464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101917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822442" y="3332988"/>
          <a:ext cx="16607481" cy="5519541"/>
        </p:xfrm>
        <a:graphic>
          <a:graphicData uri="http://schemas.openxmlformats.org/drawingml/2006/table">
            <a:tbl>
              <a:tblPr/>
              <a:tblGrid>
                <a:gridCol w="3751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5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78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313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05059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995">
                          <a:solidFill>
                            <a:srgbClr val="000000"/>
                          </a:solidFill>
                          <a:latin typeface="ABeeZee Bold"/>
                        </a:rPr>
                        <a:t>Subspace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995">
                          <a:solidFill>
                            <a:srgbClr val="000000"/>
                          </a:solidFill>
                          <a:latin typeface="ABeeZee Bold"/>
                        </a:rPr>
                        <a:t>Subspace of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995">
                          <a:solidFill>
                            <a:srgbClr val="000000"/>
                          </a:solidFill>
                          <a:latin typeface="ABeeZee Bold"/>
                        </a:rPr>
                        <a:t>Dimension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995">
                          <a:solidFill>
                            <a:srgbClr val="000000"/>
                          </a:solidFill>
                          <a:latin typeface="ABeeZee Bold"/>
                        </a:rPr>
                        <a:t>Basis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5059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995">
                          <a:solidFill>
                            <a:srgbClr val="000000"/>
                          </a:solidFill>
                          <a:latin typeface="ABeeZee"/>
                        </a:rPr>
                        <a:t>Column Space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995">
                          <a:solidFill>
                            <a:srgbClr val="000000"/>
                          </a:solidFill>
                          <a:latin typeface="ABeeZee"/>
                        </a:rPr>
                        <a:t>R^m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995">
                          <a:solidFill>
                            <a:srgbClr val="000000"/>
                          </a:solidFill>
                          <a:latin typeface="ABeeZee"/>
                        </a:rPr>
                        <a:t>r (Rank(M))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995">
                          <a:solidFill>
                            <a:srgbClr val="000000"/>
                          </a:solidFill>
                          <a:latin typeface="ABeeZee"/>
                        </a:rPr>
                        <a:t>First 'r' columns of U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5059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995">
                          <a:solidFill>
                            <a:srgbClr val="000000"/>
                          </a:solidFill>
                          <a:latin typeface="ABeeZee"/>
                        </a:rPr>
                        <a:t>Null Space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995">
                          <a:solidFill>
                            <a:srgbClr val="000000"/>
                          </a:solidFill>
                          <a:latin typeface="ABeeZee"/>
                        </a:rPr>
                        <a:t>R^n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995">
                          <a:solidFill>
                            <a:srgbClr val="000000"/>
                          </a:solidFill>
                          <a:latin typeface="ABeeZee"/>
                        </a:rPr>
                        <a:t>n - r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995">
                          <a:solidFill>
                            <a:srgbClr val="000000"/>
                          </a:solidFill>
                          <a:latin typeface="ABeeZee"/>
                        </a:rPr>
                        <a:t>Last 'n-r' columns of V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5059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995">
                          <a:solidFill>
                            <a:srgbClr val="000000"/>
                          </a:solidFill>
                          <a:latin typeface="ABeeZee"/>
                        </a:rPr>
                        <a:t>Row Space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995">
                          <a:solidFill>
                            <a:srgbClr val="000000"/>
                          </a:solidFill>
                          <a:latin typeface="ABeeZee"/>
                        </a:rPr>
                        <a:t>R^n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995">
                          <a:solidFill>
                            <a:srgbClr val="000000"/>
                          </a:solidFill>
                          <a:latin typeface="ABeeZee"/>
                        </a:rPr>
                        <a:t>r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995">
                          <a:solidFill>
                            <a:srgbClr val="000000"/>
                          </a:solidFill>
                          <a:latin typeface="ABeeZee"/>
                        </a:rPr>
                        <a:t>First 'r' columns of V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99305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995">
                          <a:solidFill>
                            <a:srgbClr val="000000"/>
                          </a:solidFill>
                          <a:latin typeface="ABeeZee"/>
                        </a:rPr>
                        <a:t>Left Null Space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995">
                          <a:solidFill>
                            <a:srgbClr val="000000"/>
                          </a:solidFill>
                          <a:latin typeface="ABeeZee"/>
                        </a:rPr>
                        <a:t>R^m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995">
                          <a:solidFill>
                            <a:srgbClr val="000000"/>
                          </a:solidFill>
                          <a:latin typeface="ABeeZee"/>
                        </a:rPr>
                        <a:t>m - r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995">
                          <a:solidFill>
                            <a:srgbClr val="000000"/>
                          </a:solidFill>
                          <a:latin typeface="ABeeZee"/>
                        </a:rPr>
                        <a:t>Last 'm-r' columns of U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96E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TextBox 12"/>
          <p:cNvSpPr txBox="1"/>
          <p:nvPr/>
        </p:nvSpPr>
        <p:spPr>
          <a:xfrm>
            <a:off x="15378844" y="9480944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10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588150" y="9519678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09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619531" y="9519706"/>
            <a:ext cx="361889" cy="211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11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0" y="1494415"/>
            <a:ext cx="14410733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>
                <a:solidFill>
                  <a:srgbClr val="257B70"/>
                </a:solidFill>
                <a:latin typeface="Lovelace"/>
              </a:rPr>
              <a:t>HOW SVD AND FUNDAMENTAL SPACES ARE RELATED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5000" y="80200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87847" y="9258300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63255" y="930267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94635" y="930267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AutoShape 8"/>
          <p:cNvSpPr/>
          <p:nvPr/>
        </p:nvSpPr>
        <p:spPr>
          <a:xfrm>
            <a:off x="3973940" y="9536194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514046" y="-1966157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101917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560693" y="5698989"/>
            <a:ext cx="3915242" cy="355931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625571" y="9424804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11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834877" y="9463538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10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866258" y="9463566"/>
            <a:ext cx="361889" cy="211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12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-2391367" y="1513465"/>
            <a:ext cx="14410733" cy="93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257B70"/>
                </a:solidFill>
                <a:latin typeface="Lovelace"/>
              </a:rPr>
              <a:t> INTEPRETATION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5000" y="80200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49483" y="2386590"/>
            <a:ext cx="16497719" cy="299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6" lvl="1" indent="-367028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96E63"/>
                </a:solidFill>
                <a:latin typeface="ABeeZee"/>
              </a:rPr>
              <a:t>The vector </a:t>
            </a:r>
            <a:r>
              <a:rPr lang="en-US" sz="3399">
                <a:solidFill>
                  <a:srgbClr val="196E63"/>
                </a:solidFill>
                <a:latin typeface="ABeeZee Bold"/>
              </a:rPr>
              <a:t>x</a:t>
            </a:r>
            <a:r>
              <a:rPr lang="en-US" sz="3399">
                <a:solidFill>
                  <a:srgbClr val="196E63"/>
                </a:solidFill>
                <a:latin typeface="ABeeZee"/>
              </a:rPr>
              <a:t> can be linear transformed by matrix </a:t>
            </a:r>
            <a:r>
              <a:rPr lang="en-US" sz="3399">
                <a:solidFill>
                  <a:srgbClr val="196E63"/>
                </a:solidFill>
                <a:latin typeface="ABeeZee Bold"/>
              </a:rPr>
              <a:t>A</a:t>
            </a:r>
            <a:r>
              <a:rPr lang="en-US" sz="3399">
                <a:solidFill>
                  <a:srgbClr val="196E63"/>
                </a:solidFill>
                <a:latin typeface="ABeeZee"/>
              </a:rPr>
              <a:t> in a way that, U and V' is responsible for rotations of the space, while∑ represents the scaling of each coordinate by the factor σi.</a:t>
            </a:r>
          </a:p>
          <a:p>
            <a:pPr marL="734056" lvl="1" indent="-367028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96E63"/>
                </a:solidFill>
                <a:latin typeface="ABeeZee"/>
              </a:rPr>
              <a:t>From the fig, the singular values can be interpreted as the magnitude of the semiaxes of an ellipse in 2D.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81109" y="1735512"/>
            <a:ext cx="8588072" cy="4463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73"/>
              </a:lnSpc>
            </a:pPr>
            <a:r>
              <a:rPr lang="en-US" sz="16973">
                <a:solidFill>
                  <a:srgbClr val="257B70"/>
                </a:solidFill>
                <a:latin typeface="Bebas Neue Bold"/>
              </a:rPr>
              <a:t>LOW-RANK MODELS</a:t>
            </a:r>
          </a:p>
        </p:txBody>
      </p:sp>
      <p:sp>
        <p:nvSpPr>
          <p:cNvPr id="3" name="AutoShape 3"/>
          <p:cNvSpPr/>
          <p:nvPr/>
        </p:nvSpPr>
        <p:spPr>
          <a:xfrm>
            <a:off x="15992183" y="9097962"/>
            <a:ext cx="1267117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6981873" y="1121493"/>
            <a:ext cx="277427" cy="277427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575495" y="1121493"/>
            <a:ext cx="277427" cy="277427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169118" y="1121493"/>
            <a:ext cx="277427" cy="277427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685556" y="5521789"/>
            <a:ext cx="5003425" cy="329191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858311" y="-1012458"/>
            <a:ext cx="7066312" cy="482275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897088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01525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01525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585102" y="913738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13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794408" y="91761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12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825789" y="9176146"/>
            <a:ext cx="361889" cy="211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14</a:t>
            </a:r>
          </a:p>
        </p:txBody>
      </p:sp>
      <p:sp>
        <p:nvSpPr>
          <p:cNvPr id="11" name="AutoShape 11"/>
          <p:cNvSpPr/>
          <p:nvPr/>
        </p:nvSpPr>
        <p:spPr>
          <a:xfrm>
            <a:off x="3933471" y="92487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2481086" y="1019175"/>
            <a:ext cx="10495791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635000" y="802005"/>
            <a:ext cx="162059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473577" y="-1203609"/>
            <a:ext cx="7066312" cy="4822758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-260413" y="1899520"/>
            <a:ext cx="11744878" cy="10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257B70"/>
                </a:solidFill>
                <a:latin typeface="Lovelace"/>
              </a:rPr>
              <a:t>Low-Rank Models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95140" y="2883771"/>
            <a:ext cx="16497719" cy="5332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19"/>
              </a:lnSpc>
            </a:pPr>
            <a:endParaRPr/>
          </a:p>
          <a:p>
            <a:pPr marL="820414" lvl="1" indent="-410207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196E63"/>
                </a:solidFill>
                <a:latin typeface="ABeeZee"/>
              </a:rPr>
              <a:t>LRM is useful for reconstructing the missing values and identifying important features in heterogeneous data.</a:t>
            </a:r>
          </a:p>
          <a:p>
            <a:pPr marL="820414" lvl="1" indent="-410207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196E63"/>
                </a:solidFill>
                <a:latin typeface="ABeeZee"/>
              </a:rPr>
              <a:t>Given large collections of data with numeric and categorical values, entries in the table may be noisy or even missing altogether.</a:t>
            </a:r>
          </a:p>
          <a:p>
            <a:pPr marL="820414" lvl="1" indent="-410207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196E63"/>
                </a:solidFill>
                <a:latin typeface="ABeeZee"/>
              </a:rPr>
              <a:t>Low-rank models facilitate the understanding of tabular data by producing a condensed vector representation for every row and column in the dataset.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504589" y="9763541"/>
            <a:ext cx="14754711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13174" b="13174"/>
          <a:stretch>
            <a:fillRect/>
          </a:stretch>
        </p:blipFill>
        <p:spPr>
          <a:xfrm rot="323891">
            <a:off x="14464118" y="-1706113"/>
            <a:ext cx="9594354" cy="4822758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2304158" y="683011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3710537" y="3319002"/>
          <a:ext cx="7930503" cy="5556668"/>
        </p:xfrm>
        <a:graphic>
          <a:graphicData uri="http://schemas.openxmlformats.org/drawingml/2006/table">
            <a:tbl>
              <a:tblPr/>
              <a:tblGrid>
                <a:gridCol w="2356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4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79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2738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5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4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2798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2</a:t>
                      </a:r>
                      <a:endParaRPr lang="en-US" sz="1100"/>
                    </a:p>
                  </a:txBody>
                  <a:tcPr>
                    <a:lnL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4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5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2798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4</a:t>
                      </a:r>
                      <a:endParaRPr lang="en-US" sz="1100"/>
                    </a:p>
                  </a:txBody>
                  <a:tcPr>
                    <a:lnL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5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2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2798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5</a:t>
                      </a:r>
                      <a:endParaRPr lang="en-US" sz="1100"/>
                    </a:p>
                  </a:txBody>
                  <a:tcPr>
                    <a:lnL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4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2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2798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4</a:t>
                      </a:r>
                      <a:endParaRPr lang="en-US" sz="1100"/>
                    </a:p>
                  </a:txBody>
                  <a:tcPr>
                    <a:lnL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5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2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2738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2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5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5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66022" y="5649520"/>
            <a:ext cx="1028300" cy="105873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086885" y="5922524"/>
            <a:ext cx="835407" cy="512731"/>
          </a:xfrm>
          <a:prstGeom prst="rect">
            <a:avLst/>
          </a:prstGeom>
        </p:spPr>
      </p:pic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5999834" y="3319002"/>
            <a:ext cx="752802" cy="752799"/>
            <a:chOff x="0" y="0"/>
            <a:chExt cx="6350000" cy="634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t="-40839" b="-919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6003762" y="4364181"/>
            <a:ext cx="779322" cy="779319"/>
            <a:chOff x="0" y="0"/>
            <a:chExt cx="6350000" cy="63499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b="-5359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5999834" y="5278302"/>
            <a:ext cx="801429" cy="801426"/>
            <a:chOff x="0" y="0"/>
            <a:chExt cx="6350000" cy="63499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t="-35047" b="-1495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5999834" y="8396780"/>
            <a:ext cx="861524" cy="861520"/>
            <a:chOff x="0" y="0"/>
            <a:chExt cx="6350000" cy="634997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b="-5172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16003762" y="7352567"/>
            <a:ext cx="862410" cy="862406"/>
            <a:chOff x="0" y="0"/>
            <a:chExt cx="6350000" cy="634997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 t="-31028" b="-1897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5936553" y="6260704"/>
            <a:ext cx="879364" cy="879360"/>
            <a:chOff x="0" y="0"/>
            <a:chExt cx="6350000" cy="634997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2417833" y="3733502"/>
            <a:ext cx="1913034" cy="180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35"/>
              </a:lnSpc>
            </a:pPr>
            <a:r>
              <a:rPr lang="en-US" sz="1483">
                <a:solidFill>
                  <a:srgbClr val="FF1616"/>
                </a:solidFill>
                <a:latin typeface="CS Gordon Serif"/>
              </a:rPr>
              <a:t>VIKRAM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383360" y="4673667"/>
            <a:ext cx="2551617" cy="169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97"/>
              </a:lnSpc>
            </a:pPr>
            <a:r>
              <a:rPr lang="en-US" sz="1442">
                <a:solidFill>
                  <a:srgbClr val="FF1616"/>
                </a:solidFill>
                <a:latin typeface="CS Gordon Serif"/>
              </a:rPr>
              <a:t>VADA CHENNAI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36406" y="456316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366634" y="3027807"/>
            <a:ext cx="1729681" cy="16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7"/>
              </a:lnSpc>
            </a:pPr>
            <a:r>
              <a:rPr lang="en-US" sz="1341">
                <a:solidFill>
                  <a:srgbClr val="FF1616"/>
                </a:solidFill>
                <a:latin typeface="CS Gordon Serif"/>
              </a:rPr>
              <a:t>PRASH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205144" y="3027807"/>
            <a:ext cx="1729681" cy="16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7"/>
              </a:lnSpc>
            </a:pPr>
            <a:r>
              <a:rPr lang="en-US" sz="1341">
                <a:solidFill>
                  <a:srgbClr val="FF1616"/>
                </a:solidFill>
                <a:latin typeface="CS Gordon Serif"/>
              </a:rPr>
              <a:t>SVS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323666" y="3082315"/>
            <a:ext cx="1729681" cy="154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7"/>
              </a:lnSpc>
            </a:pPr>
            <a:r>
              <a:rPr lang="en-US" sz="1341" dirty="0">
                <a:solidFill>
                  <a:srgbClr val="FF1616"/>
                </a:solidFill>
                <a:latin typeface="CS Gordon Serif"/>
              </a:rPr>
              <a:t>RISHITH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048071" y="3027807"/>
            <a:ext cx="1729681" cy="16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7"/>
              </a:lnSpc>
            </a:pPr>
            <a:r>
              <a:rPr lang="en-US" sz="1341">
                <a:solidFill>
                  <a:srgbClr val="FF1616"/>
                </a:solidFill>
                <a:latin typeface="CS Gordon Serif"/>
              </a:rPr>
              <a:t>MADHAV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417833" y="5652538"/>
            <a:ext cx="3334723" cy="21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19"/>
              </a:lnSpc>
            </a:pPr>
            <a:r>
              <a:rPr lang="en-US" sz="1347" spc="-64">
                <a:solidFill>
                  <a:srgbClr val="FF1616"/>
                </a:solidFill>
                <a:latin typeface="CS Gordon Serif"/>
              </a:rPr>
              <a:t>THOR : LOVE AND THUNDER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383360" y="8756408"/>
            <a:ext cx="1913034" cy="180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35"/>
              </a:lnSpc>
            </a:pPr>
            <a:r>
              <a:rPr lang="en-US" sz="1483">
                <a:solidFill>
                  <a:srgbClr val="FF1616"/>
                </a:solidFill>
                <a:latin typeface="CS Gordon Serif"/>
              </a:rPr>
              <a:t>BEAST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383360" y="7603406"/>
            <a:ext cx="2762260" cy="180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35"/>
              </a:lnSpc>
            </a:pPr>
            <a:r>
              <a:rPr lang="en-US" sz="1483">
                <a:solidFill>
                  <a:srgbClr val="FF1616"/>
                </a:solidFill>
                <a:latin typeface="CS Gordon Serif"/>
              </a:rPr>
              <a:t>DOCTOR STRANGE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417833" y="6674256"/>
            <a:ext cx="1913034" cy="180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35"/>
              </a:lnSpc>
            </a:pPr>
            <a:r>
              <a:rPr lang="en-US" sz="1483">
                <a:solidFill>
                  <a:srgbClr val="FF1616"/>
                </a:solidFill>
                <a:latin typeface="CS Gordon Serif"/>
              </a:rPr>
              <a:t>CHARLIE 777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163916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208294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208294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AutoShape 8"/>
          <p:cNvSpPr/>
          <p:nvPr/>
        </p:nvSpPr>
        <p:spPr>
          <a:xfrm>
            <a:off x="3933471" y="9441811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21011" y="-1012214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 b="12871"/>
          <a:stretch>
            <a:fillRect/>
          </a:stretch>
        </p:blipFill>
        <p:spPr>
          <a:xfrm>
            <a:off x="1199585" y="4061944"/>
            <a:ext cx="1351888" cy="66575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071142">
            <a:off x="2125756" y="4918780"/>
            <a:ext cx="1304477" cy="36851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862104" y="3638186"/>
            <a:ext cx="2818306" cy="63231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497593" y="2207496"/>
            <a:ext cx="1351888" cy="764111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3885503" y="2284680"/>
            <a:ext cx="1451768" cy="609743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7112619" y="3699709"/>
            <a:ext cx="8115300" cy="1560043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5585102" y="9330420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14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794408" y="9369155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13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825789" y="9369182"/>
            <a:ext cx="361889" cy="211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15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-2580462" y="1051795"/>
            <a:ext cx="14410733" cy="10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257B70"/>
                </a:solidFill>
                <a:latin typeface="Intro Rust"/>
              </a:rPr>
              <a:t>RANK 1 MODEL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632786" y="4156198"/>
            <a:ext cx="129873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MOVIE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455315" y="4955136"/>
            <a:ext cx="104060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USER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542469" y="2266019"/>
            <a:ext cx="520362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Rating of a movie by a user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481086" y="6354676"/>
            <a:ext cx="12246225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a - Users  [Some users might be generous]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b - Movies[Some movies might be popular]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a,b ==&gt; features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MODEL:  Combing the features multiplicatively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19948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24385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24385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AutoShape 8"/>
          <p:cNvSpPr/>
          <p:nvPr/>
        </p:nvSpPr>
        <p:spPr>
          <a:xfrm>
            <a:off x="3933471" y="94773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2830486" y="-1695099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33648" y="6747996"/>
            <a:ext cx="6470636" cy="100310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828503" y="7504504"/>
            <a:ext cx="1058891" cy="96349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870988">
            <a:off x="5271771" y="5417076"/>
            <a:ext cx="2378226" cy="153395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rcRect t="5449" r="615"/>
          <a:stretch>
            <a:fillRect/>
          </a:stretch>
        </p:blipFill>
        <p:spPr>
          <a:xfrm>
            <a:off x="10783137" y="3774621"/>
            <a:ext cx="6476163" cy="4662495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5585102" y="936598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15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794408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14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825789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16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050" y="1589665"/>
            <a:ext cx="8649760" cy="107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9"/>
              </a:lnSpc>
              <a:spcBef>
                <a:spcPct val="0"/>
              </a:spcBef>
            </a:pPr>
            <a:r>
              <a:rPr lang="en-US" sz="8372">
                <a:solidFill>
                  <a:srgbClr val="7843E6"/>
                </a:solidFill>
                <a:latin typeface="Bungee Bold Italics"/>
              </a:rPr>
              <a:t>MODEL 1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2992094"/>
            <a:ext cx="12364319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We </a:t>
            </a:r>
            <a:r>
              <a:rPr lang="en-US" sz="3399">
                <a:solidFill>
                  <a:srgbClr val="000000"/>
                </a:solidFill>
                <a:latin typeface="Open Sans Light Bold"/>
              </a:rPr>
              <a:t>fit</a:t>
            </a:r>
            <a:r>
              <a:rPr lang="en-US" sz="3399">
                <a:solidFill>
                  <a:srgbClr val="000000"/>
                </a:solidFill>
                <a:latin typeface="Open Sans Light"/>
              </a:rPr>
              <a:t> these parameters using observed data by minimizing a </a:t>
            </a:r>
            <a:r>
              <a:rPr lang="en-US" sz="3399">
                <a:solidFill>
                  <a:srgbClr val="000000"/>
                </a:solidFill>
                <a:latin typeface="Open Sans Light Bold"/>
              </a:rPr>
              <a:t>least-squares</a:t>
            </a:r>
            <a:r>
              <a:rPr lang="en-US" sz="3399">
                <a:solidFill>
                  <a:srgbClr val="000000"/>
                </a:solidFill>
                <a:latin typeface="Open Sans Light"/>
              </a:rPr>
              <a:t> cost function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933471" y="8793716"/>
            <a:ext cx="564951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ABeeZee"/>
              </a:rPr>
              <a:t>the optimization problem is not convex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954213" y="7929102"/>
            <a:ext cx="1628774" cy="508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7"/>
              </a:lnSpc>
            </a:pPr>
            <a:r>
              <a:rPr lang="en-US" sz="2984">
                <a:solidFill>
                  <a:srgbClr val="000000"/>
                </a:solidFill>
                <a:latin typeface="Open Sans Light"/>
              </a:rPr>
              <a:t>Predicted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887394" y="6248034"/>
            <a:ext cx="1044330" cy="508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7"/>
              </a:lnSpc>
            </a:pPr>
            <a:r>
              <a:rPr lang="en-US" sz="2984">
                <a:solidFill>
                  <a:srgbClr val="000000"/>
                </a:solidFill>
                <a:latin typeface="Open Sans Light"/>
              </a:rPr>
              <a:t>Actual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57496" y="4822245"/>
            <a:ext cx="3967875" cy="1516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8"/>
              </a:lnSpc>
            </a:pPr>
            <a:r>
              <a:rPr lang="en-US" sz="2920">
                <a:solidFill>
                  <a:srgbClr val="030303"/>
                </a:solidFill>
                <a:latin typeface="Open Sans Light"/>
              </a:rPr>
              <a:t>only one movie and one user and the rating</a:t>
            </a:r>
          </a:p>
          <a:p>
            <a:pPr algn="ctr">
              <a:lnSpc>
                <a:spcPts val="4088"/>
              </a:lnSpc>
            </a:pPr>
            <a:r>
              <a:rPr lang="en-US" sz="2920">
                <a:solidFill>
                  <a:srgbClr val="030303"/>
                </a:solidFill>
                <a:latin typeface="Open Sans Light"/>
              </a:rPr>
              <a:t>equals one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619300" y="8401325"/>
            <a:ext cx="386846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Plot of the example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19948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24385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24385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AutoShape 8"/>
          <p:cNvSpPr/>
          <p:nvPr/>
        </p:nvSpPr>
        <p:spPr>
          <a:xfrm>
            <a:off x="3933471" y="94773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21011" y="-1012214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739208" y="5350897"/>
            <a:ext cx="4199591" cy="279972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07013" y="3300417"/>
            <a:ext cx="6356654" cy="5723066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585102" y="936598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16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794408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15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825789" y="9404746"/>
            <a:ext cx="361889" cy="211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17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-2366363" y="1355504"/>
            <a:ext cx="14410733" cy="10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257B70"/>
                </a:solidFill>
                <a:latin typeface="Intro Rust"/>
              </a:rPr>
              <a:t>NON CONVEX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7721" y="1949744"/>
            <a:ext cx="11089469" cy="2943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4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4684"/>
              </a:lnSpc>
              <a:spcBef>
                <a:spcPct val="0"/>
              </a:spcBef>
            </a:pPr>
            <a:r>
              <a:rPr lang="en-US" sz="3346">
                <a:solidFill>
                  <a:srgbClr val="000000"/>
                </a:solidFill>
                <a:latin typeface="ABeeZee"/>
              </a:rPr>
              <a:t>Algorithms such as gradient descent to</a:t>
            </a:r>
          </a:p>
          <a:p>
            <a:pPr algn="ctr">
              <a:lnSpc>
                <a:spcPts val="4684"/>
              </a:lnSpc>
              <a:spcBef>
                <a:spcPct val="0"/>
              </a:spcBef>
            </a:pPr>
            <a:r>
              <a:rPr lang="en-US" sz="3346">
                <a:solidFill>
                  <a:srgbClr val="000000"/>
                </a:solidFill>
                <a:latin typeface="ABeeZee"/>
              </a:rPr>
              <a:t>minimize the cost function, they may </a:t>
            </a:r>
            <a:r>
              <a:rPr lang="en-US" sz="3346">
                <a:solidFill>
                  <a:srgbClr val="000000"/>
                </a:solidFill>
                <a:latin typeface="ABeeZee Bold"/>
              </a:rPr>
              <a:t>get stuck in local minima</a:t>
            </a:r>
            <a:r>
              <a:rPr lang="en-US" sz="3346">
                <a:solidFill>
                  <a:srgbClr val="000000"/>
                </a:solidFill>
                <a:latin typeface="ABeeZee"/>
              </a:rPr>
              <a:t> corresponding to parameter values</a:t>
            </a:r>
          </a:p>
          <a:p>
            <a:pPr algn="ctr">
              <a:lnSpc>
                <a:spcPts val="4684"/>
              </a:lnSpc>
              <a:spcBef>
                <a:spcPct val="0"/>
              </a:spcBef>
            </a:pPr>
            <a:r>
              <a:rPr lang="en-US" sz="3346">
                <a:solidFill>
                  <a:srgbClr val="000000"/>
                </a:solidFill>
                <a:latin typeface="ABeeZee"/>
              </a:rPr>
              <a:t>that do not fit the data well.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556837" y="8768347"/>
            <a:ext cx="5680353" cy="539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9"/>
              </a:lnSpc>
              <a:spcBef>
                <a:spcPct val="0"/>
              </a:spcBef>
            </a:pPr>
            <a:r>
              <a:rPr lang="en-US" sz="3135">
                <a:solidFill>
                  <a:srgbClr val="7843E6"/>
                </a:solidFill>
                <a:latin typeface="ABeeZee"/>
              </a:rPr>
              <a:t>Non -convexity is problematic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19948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24385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24385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AutoShape 8"/>
          <p:cNvSpPr/>
          <p:nvPr/>
        </p:nvSpPr>
        <p:spPr>
          <a:xfrm>
            <a:off x="3933471" y="94773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21011" y="-1012214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982514" y="2951707"/>
            <a:ext cx="1295365" cy="70857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072616" y="2951707"/>
            <a:ext cx="1925620" cy="708576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824595" y="6216047"/>
            <a:ext cx="16300214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Include a </a:t>
            </a:r>
            <a:r>
              <a:rPr lang="en-US" sz="3399">
                <a:solidFill>
                  <a:srgbClr val="000000"/>
                </a:solidFill>
                <a:latin typeface="Open Sans Light Bold"/>
              </a:rPr>
              <a:t>constraint</a:t>
            </a:r>
            <a:r>
              <a:rPr lang="en-US" sz="3399">
                <a:solidFill>
                  <a:srgbClr val="000000"/>
                </a:solidFill>
                <a:latin typeface="Open Sans Light"/>
              </a:rPr>
              <a:t> to restrict the </a:t>
            </a:r>
            <a:r>
              <a:rPr lang="en-US" sz="3399">
                <a:solidFill>
                  <a:srgbClr val="000000"/>
                </a:solidFill>
                <a:latin typeface="Open Sans Light Bold"/>
              </a:rPr>
              <a:t>magnitude</a:t>
            </a:r>
            <a:r>
              <a:rPr lang="en-US" sz="3399">
                <a:solidFill>
                  <a:srgbClr val="000000"/>
                </a:solidFill>
                <a:latin typeface="Open Sans Light"/>
              </a:rPr>
              <a:t> of some of the parameters.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 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Like setting constraint   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which is a nonconvex constraint set.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202755" y="7458742"/>
            <a:ext cx="1752500" cy="589392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5585102" y="936598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17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794408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16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825789" y="9404746"/>
            <a:ext cx="361889" cy="211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18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-2557029" y="1375636"/>
            <a:ext cx="14410733" cy="10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257B70"/>
                </a:solidFill>
                <a:latin typeface="Intro Rust"/>
              </a:rPr>
              <a:t>Scaling issue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0545" y="2817087"/>
            <a:ext cx="15436387" cy="1581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46"/>
              </a:lnSpc>
              <a:spcBef>
                <a:spcPct val="0"/>
              </a:spcBef>
            </a:pPr>
            <a:r>
              <a:rPr lang="en-US" sz="4533">
                <a:solidFill>
                  <a:srgbClr val="000000"/>
                </a:solidFill>
                <a:latin typeface="ABeeZee"/>
              </a:rPr>
              <a:t> The pairs          and               yield the same cost for any</a:t>
            </a:r>
          </a:p>
          <a:p>
            <a:pPr>
              <a:lnSpc>
                <a:spcPts val="6346"/>
              </a:lnSpc>
              <a:spcBef>
                <a:spcPct val="0"/>
              </a:spcBef>
            </a:pPr>
            <a:r>
              <a:rPr lang="en-US" sz="4533">
                <a:solidFill>
                  <a:srgbClr val="000000"/>
                </a:solidFill>
                <a:latin typeface="ABeeZee"/>
              </a:rPr>
              <a:t> constant c.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54050" y="5191014"/>
            <a:ext cx="4647932" cy="838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5"/>
              </a:lnSpc>
            </a:pPr>
            <a:r>
              <a:rPr lang="en-US" sz="7647" spc="542">
                <a:solidFill>
                  <a:srgbClr val="191919"/>
                </a:solidFill>
                <a:latin typeface="Barlow Condensed Bold Bold Italics"/>
              </a:rPr>
              <a:t>SOLUTION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19948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24385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24385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AutoShape 8"/>
          <p:cNvSpPr/>
          <p:nvPr/>
        </p:nvSpPr>
        <p:spPr>
          <a:xfrm>
            <a:off x="3904896" y="94773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21011" y="-1012214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09662" y="2841460"/>
            <a:ext cx="10598225" cy="352604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 t="1068" b="1068"/>
          <a:stretch>
            <a:fillRect/>
          </a:stretch>
        </p:blipFill>
        <p:spPr>
          <a:xfrm>
            <a:off x="3393585" y="7674140"/>
            <a:ext cx="11041881" cy="143928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36993" y="7426529"/>
            <a:ext cx="2325183" cy="1772952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36993" y="6626109"/>
            <a:ext cx="12981230" cy="819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5"/>
              </a:lnSpc>
            </a:pPr>
            <a:r>
              <a:rPr lang="en-US" sz="4818">
                <a:solidFill>
                  <a:srgbClr val="000000"/>
                </a:solidFill>
                <a:latin typeface="Open Sans"/>
              </a:rPr>
              <a:t>Now we fit by solving optimization problem</a:t>
            </a:r>
          </a:p>
        </p:txBody>
      </p:sp>
      <p:sp>
        <p:nvSpPr>
          <p:cNvPr id="15" name="AutoShape 15"/>
          <p:cNvSpPr/>
          <p:nvPr/>
        </p:nvSpPr>
        <p:spPr>
          <a:xfrm rot="-2539300">
            <a:off x="6817849" y="6343692"/>
            <a:ext cx="4676091" cy="0"/>
          </a:xfrm>
          <a:prstGeom prst="line">
            <a:avLst/>
          </a:prstGeom>
          <a:ln w="47625" cap="flat">
            <a:solidFill>
              <a:srgbClr val="196E63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5585102" y="936598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18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794408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17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825789" y="9404746"/>
            <a:ext cx="361889" cy="211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19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-377759" y="1532515"/>
            <a:ext cx="14410733" cy="10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257B70"/>
                </a:solidFill>
                <a:latin typeface="Intro Rust"/>
              </a:rPr>
              <a:t>generalizing model 1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51796" y="3963670"/>
            <a:ext cx="5598438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Outer Product that gives the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rating matrix from features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897088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01525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01525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585102" y="913738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794408" y="91761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825789" y="91761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04</a:t>
            </a:r>
          </a:p>
        </p:txBody>
      </p:sp>
      <p:sp>
        <p:nvSpPr>
          <p:cNvPr id="11" name="AutoShape 11"/>
          <p:cNvSpPr/>
          <p:nvPr/>
        </p:nvSpPr>
        <p:spPr>
          <a:xfrm>
            <a:off x="3933471" y="92487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21011" y="-1012214"/>
            <a:ext cx="7066312" cy="4822758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-1111227" y="1816120"/>
            <a:ext cx="14410733" cy="10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257B70"/>
                </a:solidFill>
                <a:latin typeface="Lovelace"/>
              </a:rPr>
              <a:t>Matrix Factorization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95140" y="3767158"/>
            <a:ext cx="16497719" cy="4190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6" lvl="1" indent="-367028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96E63"/>
                </a:solidFill>
                <a:latin typeface="ABeeZee Bold"/>
              </a:rPr>
              <a:t>M</a:t>
            </a:r>
            <a:r>
              <a:rPr lang="en-US" sz="3399">
                <a:solidFill>
                  <a:srgbClr val="196E63"/>
                </a:solidFill>
                <a:latin typeface="ABeeZee"/>
              </a:rPr>
              <a:t>atrix </a:t>
            </a:r>
            <a:r>
              <a:rPr lang="en-US" sz="3399">
                <a:solidFill>
                  <a:srgbClr val="196E63"/>
                </a:solidFill>
                <a:latin typeface="ABeeZee Bold"/>
              </a:rPr>
              <a:t>F</a:t>
            </a:r>
            <a:r>
              <a:rPr lang="en-US" sz="3399">
                <a:solidFill>
                  <a:srgbClr val="196E63"/>
                </a:solidFill>
                <a:latin typeface="ABeeZee"/>
              </a:rPr>
              <a:t>actorization is an approximation of a matrix into a product of matrices.</a:t>
            </a:r>
          </a:p>
          <a:p>
            <a:pPr marL="734056" lvl="1" indent="-367028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96E63"/>
                </a:solidFill>
                <a:latin typeface="ABeeZee"/>
              </a:rPr>
              <a:t> we will be able to produce the original matrix by multiplying all the resulting ‘</a:t>
            </a:r>
            <a:r>
              <a:rPr lang="en-US" sz="3399">
                <a:solidFill>
                  <a:srgbClr val="196E63"/>
                </a:solidFill>
                <a:latin typeface="ABeeZee Bold"/>
              </a:rPr>
              <a:t>factor</a:t>
            </a:r>
            <a:r>
              <a:rPr lang="en-US" sz="3399">
                <a:solidFill>
                  <a:srgbClr val="196E63"/>
                </a:solidFill>
                <a:latin typeface="ABeeZee"/>
              </a:rPr>
              <a:t>’ matrices together.</a:t>
            </a:r>
          </a:p>
          <a:p>
            <a:pPr marL="734056" lvl="1" indent="-367028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96E63"/>
                </a:solidFill>
                <a:latin typeface="ABeeZee"/>
              </a:rPr>
              <a:t>We can perform more complex operations on factors.</a:t>
            </a:r>
          </a:p>
          <a:p>
            <a:pPr marL="734056" lvl="1" indent="-367028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96E63"/>
                </a:solidFill>
                <a:latin typeface="ABeeZee"/>
              </a:rPr>
              <a:t>It helps in the imputation of missing/incomplete data, image segmentation and noise removal, and compression.</a:t>
            </a:r>
          </a:p>
        </p:txBody>
      </p:sp>
      <p:sp>
        <p:nvSpPr>
          <p:cNvPr id="16" name="AutoShape 16"/>
          <p:cNvSpPr/>
          <p:nvPr/>
        </p:nvSpPr>
        <p:spPr>
          <a:xfrm>
            <a:off x="2494511" y="101917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635000" y="80200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19948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24385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24385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AutoShape 8"/>
          <p:cNvSpPr/>
          <p:nvPr/>
        </p:nvSpPr>
        <p:spPr>
          <a:xfrm>
            <a:off x="3933471" y="94773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21011" y="-1012214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85875" y="1674970"/>
            <a:ext cx="12846750" cy="171112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710173" y="3667735"/>
            <a:ext cx="11979103" cy="295153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81227" y="7155170"/>
            <a:ext cx="12436996" cy="1339369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585102" y="936598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19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794408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18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825789" y="9404746"/>
            <a:ext cx="361889" cy="211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20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19948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24385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24385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AutoShape 8"/>
          <p:cNvSpPr/>
          <p:nvPr/>
        </p:nvSpPr>
        <p:spPr>
          <a:xfrm>
            <a:off x="3933471" y="94773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21011" y="-1012214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35000" y="2114151"/>
            <a:ext cx="15622781" cy="423346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638944" y="5158028"/>
            <a:ext cx="10946598" cy="1921793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585102" y="936598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20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794408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19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825789" y="9404746"/>
            <a:ext cx="361889" cy="211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21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504036" y="7870395"/>
            <a:ext cx="11342938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 Bold"/>
              </a:rPr>
              <a:t>So the solution to our problem is given by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 Bold"/>
              </a:rPr>
              <a:t> </a:t>
            </a:r>
            <a:r>
              <a:rPr lang="en-US" sz="3399">
                <a:solidFill>
                  <a:srgbClr val="FF1616"/>
                </a:solidFill>
                <a:latin typeface="Open Sans Light Bold"/>
              </a:rPr>
              <a:t>truncated SVD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19948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24385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24385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AutoShape 8"/>
          <p:cNvSpPr/>
          <p:nvPr/>
        </p:nvSpPr>
        <p:spPr>
          <a:xfrm>
            <a:off x="3933471" y="94773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21011" y="-1012214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15384" y="1646466"/>
            <a:ext cx="14379024" cy="118406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618087" y="3088293"/>
            <a:ext cx="5901823" cy="113981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 t="2022" r="332"/>
          <a:stretch>
            <a:fillRect/>
          </a:stretch>
        </p:blipFill>
        <p:spPr>
          <a:xfrm>
            <a:off x="871132" y="4598659"/>
            <a:ext cx="10070220" cy="4299639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585102" y="936598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21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794408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20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825789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22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9260205"/>
            <a:ext cx="290477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TEAM - 11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310183" y="6295342"/>
            <a:ext cx="7387114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This means we finally have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the a , b features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which are needed to </a:t>
            </a:r>
            <a:r>
              <a:rPr lang="en-US" sz="3399">
                <a:solidFill>
                  <a:srgbClr val="000000"/>
                </a:solidFill>
                <a:latin typeface="Open Sans Light Bold"/>
              </a:rPr>
              <a:t>reconstruct</a:t>
            </a:r>
            <a:r>
              <a:rPr lang="en-US" sz="3399">
                <a:solidFill>
                  <a:srgbClr val="000000"/>
                </a:solidFill>
                <a:latin typeface="Open Sans Light"/>
              </a:rPr>
              <a:t> our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RATING MATRIX (Y)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435096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479474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479474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AutoShape 8"/>
          <p:cNvSpPr/>
          <p:nvPr/>
        </p:nvSpPr>
        <p:spPr>
          <a:xfrm>
            <a:off x="3933471" y="9712990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4141187" y="-1759869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5585102" y="9601600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22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794408" y="9640335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21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825789" y="9640335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23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64101" y="2853459"/>
            <a:ext cx="16029488" cy="3864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46"/>
              </a:lnSpc>
            </a:pPr>
            <a:r>
              <a:rPr lang="en-US" sz="5927">
                <a:solidFill>
                  <a:srgbClr val="FF9999">
                    <a:alpha val="80000"/>
                  </a:srgbClr>
                </a:solidFill>
                <a:latin typeface="CS Gordon Serif"/>
              </a:rPr>
              <a:t>NOW THAT WE HAVE SEEN HOW TO FIND FEATURES A AND B LET'S TEST IT OUT WITH AN EXAMPLE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170451" y="9485647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545858" y="9530024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577239" y="9530024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AutoShape 8"/>
          <p:cNvSpPr/>
          <p:nvPr/>
        </p:nvSpPr>
        <p:spPr>
          <a:xfrm>
            <a:off x="3756544" y="9763541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 t="13174" b="13174"/>
          <a:stretch>
            <a:fillRect/>
          </a:stretch>
        </p:blipFill>
        <p:spPr>
          <a:xfrm rot="323891">
            <a:off x="14464118" y="-1706113"/>
            <a:ext cx="9594354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304158" y="683011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3710537" y="3319002"/>
          <a:ext cx="7930503" cy="5556668"/>
        </p:xfrm>
        <a:graphic>
          <a:graphicData uri="http://schemas.openxmlformats.org/drawingml/2006/table">
            <a:tbl>
              <a:tblPr/>
              <a:tblGrid>
                <a:gridCol w="2356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4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79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2738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5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4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2798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2</a:t>
                      </a:r>
                      <a:endParaRPr lang="en-US" sz="1100"/>
                    </a:p>
                  </a:txBody>
                  <a:tcPr>
                    <a:lnL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4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5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2798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4</a:t>
                      </a:r>
                      <a:endParaRPr lang="en-US" sz="1100"/>
                    </a:p>
                  </a:txBody>
                  <a:tcPr>
                    <a:lnL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5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2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2798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5</a:t>
                      </a:r>
                      <a:endParaRPr lang="en-US" sz="1100"/>
                    </a:p>
                  </a:txBody>
                  <a:tcPr>
                    <a:lnL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4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2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2798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4</a:t>
                      </a:r>
                      <a:endParaRPr lang="en-US" sz="1100"/>
                    </a:p>
                  </a:txBody>
                  <a:tcPr>
                    <a:lnL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5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2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2738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2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5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361">
                          <a:solidFill>
                            <a:srgbClr val="000000"/>
                          </a:solidFill>
                          <a:latin typeface="ABeeZee Bold"/>
                        </a:rPr>
                        <a:t>5</a:t>
                      </a:r>
                      <a:endParaRPr lang="en-US" sz="1100"/>
                    </a:p>
                  </a:txBody>
                  <a:tcPr>
                    <a:lnL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89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66022" y="5649520"/>
            <a:ext cx="1028300" cy="105873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086885" y="5922524"/>
            <a:ext cx="835407" cy="512731"/>
          </a:xfrm>
          <a:prstGeom prst="rect">
            <a:avLst/>
          </a:prstGeom>
        </p:spPr>
      </p:pic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5999834" y="3319002"/>
            <a:ext cx="752802" cy="752799"/>
            <a:chOff x="0" y="0"/>
            <a:chExt cx="6350000" cy="634997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t="-40839" b="-919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16003762" y="4455810"/>
            <a:ext cx="779322" cy="779319"/>
            <a:chOff x="0" y="0"/>
            <a:chExt cx="6350000" cy="634997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b="-5359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5999834" y="5521811"/>
            <a:ext cx="801429" cy="801426"/>
            <a:chOff x="0" y="0"/>
            <a:chExt cx="6350000" cy="634997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t="-35047" b="-1495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5945474" y="8396780"/>
            <a:ext cx="861524" cy="861520"/>
            <a:chOff x="0" y="0"/>
            <a:chExt cx="6350000" cy="634997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b="-5172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16003762" y="7352567"/>
            <a:ext cx="862410" cy="862406"/>
            <a:chOff x="0" y="0"/>
            <a:chExt cx="6350000" cy="634997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 t="-31028" b="-1897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15936553" y="6260704"/>
            <a:ext cx="879364" cy="879360"/>
            <a:chOff x="0" y="0"/>
            <a:chExt cx="6350000" cy="634997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2417833" y="3733502"/>
            <a:ext cx="1913034" cy="180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35"/>
              </a:lnSpc>
            </a:pPr>
            <a:r>
              <a:rPr lang="en-US" sz="1483">
                <a:solidFill>
                  <a:srgbClr val="FF1616"/>
                </a:solidFill>
                <a:latin typeface="CS Gordon Serif"/>
              </a:rPr>
              <a:t>VIKRAM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383360" y="4944588"/>
            <a:ext cx="2551617" cy="169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97"/>
              </a:lnSpc>
            </a:pPr>
            <a:r>
              <a:rPr lang="en-US" sz="1442">
                <a:solidFill>
                  <a:srgbClr val="FF1616"/>
                </a:solidFill>
                <a:latin typeface="CS Gordon Serif"/>
              </a:rPr>
              <a:t>VADA CHENNAI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5408174" y="9652151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23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617481" y="9690885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22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6648861" y="9690885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24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36406" y="456316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8366634" y="3027807"/>
            <a:ext cx="1729681" cy="16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7"/>
              </a:lnSpc>
            </a:pPr>
            <a:r>
              <a:rPr lang="en-US" sz="1341">
                <a:solidFill>
                  <a:srgbClr val="FF1616"/>
                </a:solidFill>
                <a:latin typeface="CS Gordon Serif"/>
              </a:rPr>
              <a:t>PRASH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205144" y="3027807"/>
            <a:ext cx="1729681" cy="16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7"/>
              </a:lnSpc>
            </a:pPr>
            <a:r>
              <a:rPr lang="en-US" sz="1341">
                <a:solidFill>
                  <a:srgbClr val="FF1616"/>
                </a:solidFill>
                <a:latin typeface="CS Gordon Serif"/>
              </a:rPr>
              <a:t>SVS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323666" y="3082315"/>
            <a:ext cx="1729681" cy="154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7"/>
              </a:lnSpc>
            </a:pPr>
            <a:r>
              <a:rPr lang="en-US" sz="1341" dirty="0">
                <a:solidFill>
                  <a:srgbClr val="FF1616"/>
                </a:solidFill>
                <a:latin typeface="CS Gordon Serif"/>
              </a:rPr>
              <a:t>RISHITH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4048071" y="3027807"/>
            <a:ext cx="1729681" cy="16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7"/>
              </a:lnSpc>
            </a:pPr>
            <a:r>
              <a:rPr lang="en-US" sz="1341">
                <a:solidFill>
                  <a:srgbClr val="FF1616"/>
                </a:solidFill>
                <a:latin typeface="CS Gordon Serif"/>
              </a:rPr>
              <a:t>MADHAV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2417833" y="5652538"/>
            <a:ext cx="3334723" cy="21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19"/>
              </a:lnSpc>
            </a:pPr>
            <a:r>
              <a:rPr lang="en-US" sz="1347" spc="-64">
                <a:solidFill>
                  <a:srgbClr val="FF1616"/>
                </a:solidFill>
                <a:latin typeface="CS Gordon Serif"/>
              </a:rPr>
              <a:t>THOR : LOVE AND THUNDER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2383360" y="8756408"/>
            <a:ext cx="1913034" cy="180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35"/>
              </a:lnSpc>
            </a:pPr>
            <a:r>
              <a:rPr lang="en-US" sz="1483">
                <a:solidFill>
                  <a:srgbClr val="FF1616"/>
                </a:solidFill>
                <a:latin typeface="CS Gordon Serif"/>
              </a:rPr>
              <a:t>BEAST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383360" y="7603406"/>
            <a:ext cx="2762260" cy="180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35"/>
              </a:lnSpc>
            </a:pPr>
            <a:r>
              <a:rPr lang="en-US" sz="1483">
                <a:solidFill>
                  <a:srgbClr val="FF1616"/>
                </a:solidFill>
                <a:latin typeface="CS Gordon Serif"/>
              </a:rPr>
              <a:t>DOCTOR STRANGE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2417833" y="6674256"/>
            <a:ext cx="1913034" cy="180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35"/>
              </a:lnSpc>
            </a:pPr>
            <a:r>
              <a:rPr lang="en-US" sz="1483">
                <a:solidFill>
                  <a:srgbClr val="FF1616"/>
                </a:solidFill>
                <a:latin typeface="CS Gordon Serif"/>
              </a:rPr>
              <a:t>CHARLIE 777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19948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24385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24385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AutoShape 8"/>
          <p:cNvSpPr/>
          <p:nvPr/>
        </p:nvSpPr>
        <p:spPr>
          <a:xfrm>
            <a:off x="3933471" y="94773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21011" y="-1012214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2859021"/>
            <a:ext cx="12013670" cy="644881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933827" y="7699538"/>
            <a:ext cx="9097990" cy="1452318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585102" y="936598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24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794408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23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825789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25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-680757" y="1143000"/>
            <a:ext cx="14410733" cy="10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257B70"/>
                </a:solidFill>
                <a:latin typeface="Intro Rust"/>
              </a:rPr>
              <a:t>SOLVING FOR RANK 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56879" y="2278630"/>
            <a:ext cx="1639728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Load Matrix , subtract the average rating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19948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24385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24385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AutoShape 8"/>
          <p:cNvSpPr/>
          <p:nvPr/>
        </p:nvSpPr>
        <p:spPr>
          <a:xfrm>
            <a:off x="3933471" y="94773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21011" y="-1012214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0324" y="1789372"/>
            <a:ext cx="8348490" cy="728303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 l="7951" t="28" r="3942" b="28"/>
          <a:stretch>
            <a:fillRect/>
          </a:stretch>
        </p:blipFill>
        <p:spPr>
          <a:xfrm>
            <a:off x="1196250" y="5468990"/>
            <a:ext cx="1049327" cy="740476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8163378" y="3780155"/>
            <a:ext cx="10124622" cy="1889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Open Sans"/>
              </a:rPr>
              <a:t>1st singular value is larger than</a:t>
            </a:r>
          </a:p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Open Sans"/>
              </a:rPr>
              <a:t>For the rest So, the matrix may be well approximated by a rank-1 matrix</a:t>
            </a:r>
          </a:p>
        </p:txBody>
      </p:sp>
      <p:sp>
        <p:nvSpPr>
          <p:cNvPr id="14" name="AutoShape 14"/>
          <p:cNvSpPr/>
          <p:nvPr/>
        </p:nvSpPr>
        <p:spPr>
          <a:xfrm rot="-314918">
            <a:off x="2231314" y="5504239"/>
            <a:ext cx="6803322" cy="0"/>
          </a:xfrm>
          <a:prstGeom prst="line">
            <a:avLst/>
          </a:prstGeom>
          <a:ln w="47625" cap="flat">
            <a:solidFill>
              <a:srgbClr val="196E63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112243" y="7047439"/>
            <a:ext cx="9605760" cy="19039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5585102" y="936598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25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794408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24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825789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26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-381019" y="725805"/>
            <a:ext cx="17088795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000"/>
                </a:solidFill>
                <a:latin typeface="Open Sans Light Bold"/>
              </a:rPr>
              <a:t>Now calculating SVD for the centered matrix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461572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505950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461572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AutoShape 8"/>
          <p:cNvSpPr/>
          <p:nvPr/>
        </p:nvSpPr>
        <p:spPr>
          <a:xfrm>
            <a:off x="3710423" y="9729942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21011" y="-1012214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2432051"/>
            <a:ext cx="5071784" cy="563220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683724" y="2708788"/>
            <a:ext cx="5291629" cy="4869424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585102" y="9628076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26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794408" y="9666811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25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825789" y="9622433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27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4733" y="1162050"/>
            <a:ext cx="14410733" cy="10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257B70"/>
                </a:solidFill>
                <a:latin typeface="Intro Rust"/>
              </a:rPr>
              <a:t>Ananlyse the features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18" name="AutoShape 18"/>
          <p:cNvSpPr/>
          <p:nvPr/>
        </p:nvSpPr>
        <p:spPr>
          <a:xfrm rot="7139874">
            <a:off x="351748" y="6805008"/>
            <a:ext cx="3853759" cy="0"/>
          </a:xfrm>
          <a:prstGeom prst="line">
            <a:avLst/>
          </a:prstGeom>
          <a:ln w="47625" cap="flat">
            <a:solidFill>
              <a:srgbClr val="196E63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 rot="6955429">
            <a:off x="1014559" y="7023083"/>
            <a:ext cx="3128286" cy="0"/>
          </a:xfrm>
          <a:prstGeom prst="line">
            <a:avLst/>
          </a:prstGeom>
          <a:ln w="47625" cap="flat">
            <a:solidFill>
              <a:srgbClr val="196E63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 rot="7289190">
            <a:off x="2460923" y="8040765"/>
            <a:ext cx="1053125" cy="0"/>
          </a:xfrm>
          <a:prstGeom prst="line">
            <a:avLst/>
          </a:prstGeom>
          <a:ln w="47625" cap="flat">
            <a:solidFill>
              <a:srgbClr val="196E63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0" y="8637667"/>
            <a:ext cx="4773922" cy="738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000000"/>
                </a:solidFill>
                <a:latin typeface="Open Sans"/>
              </a:rPr>
              <a:t>ACTION MOVIES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016673" y="5190791"/>
            <a:ext cx="1193602" cy="1856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70"/>
              </a:lnSpc>
            </a:pPr>
            <a:r>
              <a:rPr lang="en-US" sz="1550">
                <a:solidFill>
                  <a:srgbClr val="FF1616"/>
                </a:solidFill>
                <a:latin typeface="CS Gordon Serif"/>
              </a:rPr>
              <a:t>Madhav</a:t>
            </a:r>
          </a:p>
          <a:p>
            <a:pPr>
              <a:lnSpc>
                <a:spcPts val="2170"/>
              </a:lnSpc>
            </a:pPr>
            <a:endParaRPr lang="en-US" sz="1550">
              <a:solidFill>
                <a:srgbClr val="FF1616"/>
              </a:solidFill>
              <a:latin typeface="CS Gordon Serif"/>
            </a:endParaRPr>
          </a:p>
          <a:p>
            <a:pPr>
              <a:lnSpc>
                <a:spcPts val="2170"/>
              </a:lnSpc>
            </a:pPr>
            <a:r>
              <a:rPr lang="en-US" sz="1550">
                <a:solidFill>
                  <a:srgbClr val="FF1616"/>
                </a:solidFill>
                <a:latin typeface="CS Gordon Serif"/>
              </a:rPr>
              <a:t>Svs</a:t>
            </a:r>
          </a:p>
          <a:p>
            <a:pPr>
              <a:lnSpc>
                <a:spcPts val="2170"/>
              </a:lnSpc>
            </a:pPr>
            <a:r>
              <a:rPr lang="en-US" sz="1550">
                <a:solidFill>
                  <a:srgbClr val="FF1616"/>
                </a:solidFill>
                <a:latin typeface="CS Gordon Serif"/>
              </a:rPr>
              <a:t> </a:t>
            </a:r>
          </a:p>
          <a:p>
            <a:pPr>
              <a:lnSpc>
                <a:spcPts val="2170"/>
              </a:lnSpc>
            </a:pPr>
            <a:r>
              <a:rPr lang="en-US" sz="1550">
                <a:solidFill>
                  <a:srgbClr val="FF1616"/>
                </a:solidFill>
                <a:latin typeface="CS Gordon Serif"/>
              </a:rPr>
              <a:t>prash</a:t>
            </a:r>
          </a:p>
          <a:p>
            <a:pPr>
              <a:lnSpc>
                <a:spcPts val="2170"/>
              </a:lnSpc>
            </a:pPr>
            <a:endParaRPr lang="en-US" sz="1550">
              <a:solidFill>
                <a:srgbClr val="FF1616"/>
              </a:solidFill>
              <a:latin typeface="CS Gordon Serif"/>
            </a:endParaRPr>
          </a:p>
          <a:p>
            <a:pPr>
              <a:lnSpc>
                <a:spcPts val="2170"/>
              </a:lnSpc>
            </a:pPr>
            <a:r>
              <a:rPr lang="en-US" sz="1550">
                <a:solidFill>
                  <a:srgbClr val="FF1616"/>
                </a:solidFill>
                <a:latin typeface="CS Gordon Serif"/>
              </a:rPr>
              <a:t>Loki</a:t>
            </a:r>
          </a:p>
        </p:txBody>
      </p:sp>
      <p:sp>
        <p:nvSpPr>
          <p:cNvPr id="23" name="AutoShape 23"/>
          <p:cNvSpPr/>
          <p:nvPr/>
        </p:nvSpPr>
        <p:spPr>
          <a:xfrm rot="7773168">
            <a:off x="10315528" y="7234417"/>
            <a:ext cx="2090746" cy="0"/>
          </a:xfrm>
          <a:prstGeom prst="line">
            <a:avLst/>
          </a:prstGeom>
          <a:ln w="47625" cap="flat">
            <a:solidFill>
              <a:srgbClr val="196E63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/>
          <p:cNvSpPr/>
          <p:nvPr/>
        </p:nvSpPr>
        <p:spPr>
          <a:xfrm rot="7626013">
            <a:off x="10784341" y="7422724"/>
            <a:ext cx="1548972" cy="0"/>
          </a:xfrm>
          <a:prstGeom prst="line">
            <a:avLst/>
          </a:prstGeom>
          <a:ln w="47625" cap="flat">
            <a:solidFill>
              <a:srgbClr val="196E63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8973940" y="8184191"/>
            <a:ext cx="4773922" cy="1500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000000"/>
                </a:solidFill>
                <a:latin typeface="Open Sans"/>
              </a:rPr>
              <a:t>LIKES ACTION MOVIES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926878" y="4942650"/>
            <a:ext cx="2025521" cy="20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4"/>
              </a:lnSpc>
            </a:pPr>
            <a:r>
              <a:rPr lang="en-US" sz="1571">
                <a:solidFill>
                  <a:srgbClr val="FF1616"/>
                </a:solidFill>
                <a:latin typeface="CS Gordon Serif"/>
              </a:rPr>
              <a:t>VIKRAM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087201" y="5406462"/>
            <a:ext cx="2701653" cy="194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4"/>
              </a:lnSpc>
            </a:pPr>
            <a:r>
              <a:rPr lang="en-US" sz="1526">
                <a:solidFill>
                  <a:srgbClr val="FF1616"/>
                </a:solidFill>
                <a:latin typeface="CS Gordon Serif"/>
              </a:rPr>
              <a:t>VADA CHENNAI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276663" y="5838701"/>
            <a:ext cx="3530806" cy="229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26"/>
              </a:lnSpc>
            </a:pPr>
            <a:r>
              <a:rPr lang="en-US" sz="1426" spc="-68">
                <a:solidFill>
                  <a:srgbClr val="FF1616"/>
                </a:solidFill>
                <a:latin typeface="CS Gordon Serif"/>
              </a:rPr>
              <a:t>THOR : LOVE AND THUNDER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276663" y="7525552"/>
            <a:ext cx="2025521" cy="19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14"/>
              </a:lnSpc>
            </a:pPr>
            <a:r>
              <a:rPr lang="en-US" sz="1571">
                <a:solidFill>
                  <a:srgbClr val="FF1616"/>
                </a:solidFill>
                <a:latin typeface="CS Gordon Serif"/>
              </a:rPr>
              <a:t>BEAST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087201" y="6965521"/>
            <a:ext cx="2924682" cy="20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4"/>
              </a:lnSpc>
            </a:pPr>
            <a:r>
              <a:rPr lang="en-US" sz="1571">
                <a:solidFill>
                  <a:srgbClr val="FF1616"/>
                </a:solidFill>
                <a:latin typeface="CS Gordon Serif"/>
              </a:rPr>
              <a:t>DOCTOR STRANGE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204579" y="6430645"/>
            <a:ext cx="2025521" cy="20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4"/>
              </a:lnSpc>
            </a:pPr>
            <a:r>
              <a:rPr lang="en-US" sz="1571">
                <a:solidFill>
                  <a:srgbClr val="FF1616"/>
                </a:solidFill>
                <a:latin typeface="CS Gordon Serif"/>
              </a:rPr>
              <a:t>CHARLIE 777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19948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24385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24385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AutoShape 8"/>
          <p:cNvSpPr/>
          <p:nvPr/>
        </p:nvSpPr>
        <p:spPr>
          <a:xfrm>
            <a:off x="3933471" y="94773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21011" y="-1012214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2905490"/>
            <a:ext cx="7401839" cy="522587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851304" y="2905490"/>
            <a:ext cx="7721887" cy="4306437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585102" y="936598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27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794408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26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825789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28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4733" y="1133475"/>
            <a:ext cx="14410733" cy="86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6400">
                <a:solidFill>
                  <a:srgbClr val="257B70"/>
                </a:solidFill>
                <a:latin typeface="Intro Rust"/>
              </a:rPr>
              <a:t>RECONSTRUCTING USING a,b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19" name="AutoShape 19"/>
          <p:cNvSpPr/>
          <p:nvPr/>
        </p:nvSpPr>
        <p:spPr>
          <a:xfrm rot="-211078">
            <a:off x="6510777" y="4234379"/>
            <a:ext cx="7226008" cy="0"/>
          </a:xfrm>
          <a:prstGeom prst="line">
            <a:avLst/>
          </a:prstGeom>
          <a:ln w="47625" cap="flat">
            <a:solidFill>
              <a:srgbClr val="196E63"/>
            </a:solidFill>
            <a:prstDash val="sysDot"/>
            <a:headEnd type="triangle" w="lg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1110045" y="8255191"/>
            <a:ext cx="1332542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We can see that the reconstructed matrix is very colse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19948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24385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24385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AutoShape 8"/>
          <p:cNvSpPr/>
          <p:nvPr/>
        </p:nvSpPr>
        <p:spPr>
          <a:xfrm>
            <a:off x="3933471" y="94773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21011" y="-1012214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995616" y="4361026"/>
            <a:ext cx="4233255" cy="176260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585102" y="936598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28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794408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27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825789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29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-1854039" y="1737254"/>
            <a:ext cx="14410733" cy="10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257B70"/>
                </a:solidFill>
                <a:latin typeface="Intro Rust"/>
              </a:rPr>
              <a:t>RANK - r MODEL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6068" y="3186910"/>
            <a:ext cx="15379034" cy="1021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ABeeZee"/>
              </a:rPr>
              <a:t>Different people like different movies. 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ABeeZee Bold"/>
              </a:rPr>
              <a:t>r factors  -</a:t>
            </a:r>
            <a:r>
              <a:rPr lang="en-US" sz="2899">
                <a:solidFill>
                  <a:srgbClr val="000000"/>
                </a:solidFill>
                <a:latin typeface="ABeeZee"/>
              </a:rPr>
              <a:t> capture the dependence between the ratings and the movie/user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97943" y="6056952"/>
            <a:ext cx="13729976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MODELS   =&gt;  learns factors  =&gt; directly from data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Open Sans Light"/>
            </a:endParaR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some cases , we can interpret like in rank 1 - BUT NOT ALWAYS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Eg: we can associate user age , movie genres in features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  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897088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01525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01525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585102" y="913738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04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794408" y="91761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825789" y="91761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05</a:t>
            </a:r>
          </a:p>
        </p:txBody>
      </p:sp>
      <p:sp>
        <p:nvSpPr>
          <p:cNvPr id="11" name="AutoShape 11"/>
          <p:cNvSpPr/>
          <p:nvPr/>
        </p:nvSpPr>
        <p:spPr>
          <a:xfrm>
            <a:off x="3933471" y="92487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21011" y="-1012214"/>
            <a:ext cx="7066312" cy="4822758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-1111227" y="1816120"/>
            <a:ext cx="14410733" cy="10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257B70"/>
                </a:solidFill>
                <a:latin typeface="Lovelace"/>
              </a:rPr>
              <a:t>Matrix Factorization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9958" y="3767158"/>
            <a:ext cx="16497719" cy="4190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6" lvl="1" indent="-367028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96E63"/>
                </a:solidFill>
                <a:latin typeface="ABeeZee"/>
              </a:rPr>
              <a:t>There are many different matrix decomposition techniques,</a:t>
            </a:r>
          </a:p>
          <a:p>
            <a:pPr marL="1468112" lvl="2" indent="-489371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196E63"/>
                </a:solidFill>
                <a:latin typeface="ABeeZee"/>
              </a:rPr>
              <a:t>To solve linear equations, the matrix decomposes into 2 parts. (LU decomposition, QR decomposition)</a:t>
            </a:r>
          </a:p>
          <a:p>
            <a:pPr marL="1468112" lvl="2" indent="-489371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196E63"/>
                </a:solidFill>
                <a:latin typeface="ABeeZee"/>
              </a:rPr>
              <a:t> Eigenvalue-based decomposition is mostly applicable to square matrices. Where matrix decomposes into 3 parts (final rotation, scaling, initial rotation). PCA and Singular Value Decomposition are one of the methods.</a:t>
            </a:r>
          </a:p>
        </p:txBody>
      </p:sp>
      <p:sp>
        <p:nvSpPr>
          <p:cNvPr id="16" name="AutoShape 16"/>
          <p:cNvSpPr/>
          <p:nvPr/>
        </p:nvSpPr>
        <p:spPr>
          <a:xfrm>
            <a:off x="2494511" y="101917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635000" y="80200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19948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24385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24385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AutoShape 8"/>
          <p:cNvSpPr/>
          <p:nvPr/>
        </p:nvSpPr>
        <p:spPr>
          <a:xfrm>
            <a:off x="3933471" y="94773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21011" y="-1012214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56407" y="3008288"/>
            <a:ext cx="9109745" cy="65952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30366" y="4899646"/>
            <a:ext cx="13354736" cy="956011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585102" y="936598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29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794408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28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825789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30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54616" y="6517938"/>
            <a:ext cx="15499551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Similar to rank 1 , we can compute by using SVD [just take more vectors ]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Also , as a,b are formed from orthogonal nature, they might not be interpretable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0" y="1589665"/>
            <a:ext cx="8649760" cy="107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9"/>
              </a:lnSpc>
              <a:spcBef>
                <a:spcPct val="0"/>
              </a:spcBef>
            </a:pPr>
            <a:r>
              <a:rPr lang="en-US" sz="8372">
                <a:solidFill>
                  <a:srgbClr val="7843E6"/>
                </a:solidFill>
                <a:latin typeface="Bungee Bold Italics"/>
              </a:rPr>
              <a:t>MODEL R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992183" y="9097962"/>
            <a:ext cx="1267117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322703" y="5143500"/>
            <a:ext cx="4607919" cy="307194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385775" y="2641162"/>
            <a:ext cx="10364653" cy="5385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84"/>
              </a:lnSpc>
            </a:pPr>
            <a:r>
              <a:rPr lang="en-US" sz="20484">
                <a:solidFill>
                  <a:srgbClr val="257B70"/>
                </a:solidFill>
                <a:latin typeface="Bebas Neue Bold"/>
              </a:rPr>
              <a:t>MATRIX COMPLETION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323891">
            <a:off x="-2955232" y="-1289885"/>
            <a:ext cx="7066312" cy="482275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125732" y="1971156"/>
            <a:ext cx="896883" cy="732149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14650500" y="1971156"/>
            <a:ext cx="896883" cy="732149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022614" y="2726961"/>
            <a:ext cx="1510685" cy="27003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248277" y="2623009"/>
            <a:ext cx="270035" cy="47793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7120"/>
          <a:stretch>
            <a:fillRect/>
          </a:stretch>
        </p:blipFill>
        <p:spPr>
          <a:xfrm>
            <a:off x="7735243" y="2726961"/>
            <a:ext cx="647779" cy="27003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320468" y="2519058"/>
            <a:ext cx="270035" cy="47793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823602" y="2623009"/>
            <a:ext cx="270035" cy="47793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326737" y="2623009"/>
            <a:ext cx="270035" cy="47793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70000"/>
          <a:stretch>
            <a:fillRect/>
          </a:stretch>
        </p:blipFill>
        <p:spPr>
          <a:xfrm>
            <a:off x="13345475" y="2861978"/>
            <a:ext cx="1842988" cy="27003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2752"/>
          <a:stretch>
            <a:fillRect/>
          </a:stretch>
        </p:blipFill>
        <p:spPr>
          <a:xfrm>
            <a:off x="12028329" y="6077080"/>
            <a:ext cx="864825" cy="27003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338295" y="5063869"/>
            <a:ext cx="1510685" cy="27003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507922" y="7046068"/>
            <a:ext cx="270035" cy="47793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320468" y="4855966"/>
            <a:ext cx="270035" cy="477938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248277" y="4824900"/>
            <a:ext cx="270035" cy="477938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320468" y="3736551"/>
            <a:ext cx="270035" cy="477938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7120"/>
          <a:stretch>
            <a:fillRect/>
          </a:stretch>
        </p:blipFill>
        <p:spPr>
          <a:xfrm>
            <a:off x="5924388" y="7150020"/>
            <a:ext cx="647779" cy="270035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627952" y="6135800"/>
            <a:ext cx="1510685" cy="270035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70000"/>
          <a:stretch>
            <a:fillRect/>
          </a:stretch>
        </p:blipFill>
        <p:spPr>
          <a:xfrm>
            <a:off x="13327139" y="3840503"/>
            <a:ext cx="1842988" cy="270035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70000"/>
          <a:stretch>
            <a:fillRect/>
          </a:stretch>
        </p:blipFill>
        <p:spPr>
          <a:xfrm>
            <a:off x="13327139" y="5094935"/>
            <a:ext cx="1842988" cy="270035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80154"/>
          <a:stretch>
            <a:fillRect/>
          </a:stretch>
        </p:blipFill>
        <p:spPr>
          <a:xfrm rot="5400000">
            <a:off x="4033352" y="8345377"/>
            <a:ext cx="1219175" cy="270035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80154"/>
          <a:stretch>
            <a:fillRect/>
          </a:stretch>
        </p:blipFill>
        <p:spPr>
          <a:xfrm rot="5400000">
            <a:off x="5773707" y="8291598"/>
            <a:ext cx="1219175" cy="270035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80154"/>
          <a:stretch>
            <a:fillRect/>
          </a:stretch>
        </p:blipFill>
        <p:spPr>
          <a:xfrm rot="5400000">
            <a:off x="7449544" y="8345377"/>
            <a:ext cx="1219175" cy="270035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80154"/>
          <a:stretch>
            <a:fillRect/>
          </a:stretch>
        </p:blipFill>
        <p:spPr>
          <a:xfrm rot="5400000">
            <a:off x="9122202" y="8345377"/>
            <a:ext cx="1219175" cy="270035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80154"/>
          <a:stretch>
            <a:fillRect/>
          </a:stretch>
        </p:blipFill>
        <p:spPr>
          <a:xfrm rot="5400000">
            <a:off x="10484050" y="8345377"/>
            <a:ext cx="1219175" cy="270035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80154"/>
          <a:stretch>
            <a:fillRect/>
          </a:stretch>
        </p:blipFill>
        <p:spPr>
          <a:xfrm rot="5400000">
            <a:off x="11851154" y="8345377"/>
            <a:ext cx="1219175" cy="270035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80154"/>
          <a:stretch>
            <a:fillRect/>
          </a:stretch>
        </p:blipFill>
        <p:spPr>
          <a:xfrm rot="3603330">
            <a:off x="13657381" y="8277619"/>
            <a:ext cx="1219175" cy="270035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70000"/>
          <a:stretch>
            <a:fillRect/>
          </a:stretch>
        </p:blipFill>
        <p:spPr>
          <a:xfrm>
            <a:off x="13327139" y="6135800"/>
            <a:ext cx="1842988" cy="270035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70000"/>
          <a:stretch>
            <a:fillRect/>
          </a:stretch>
        </p:blipFill>
        <p:spPr>
          <a:xfrm>
            <a:off x="13345475" y="7113621"/>
            <a:ext cx="1842988" cy="270035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059132" y="5927897"/>
            <a:ext cx="270035" cy="477938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970674" y="7077134"/>
            <a:ext cx="270035" cy="477938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7120"/>
          <a:stretch>
            <a:fillRect/>
          </a:stretch>
        </p:blipFill>
        <p:spPr>
          <a:xfrm>
            <a:off x="9324119" y="3975520"/>
            <a:ext cx="647779" cy="270035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700143" y="7046068"/>
            <a:ext cx="1510685" cy="270035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168772" y="7113621"/>
            <a:ext cx="1510685" cy="270035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7120"/>
          <a:stretch>
            <a:fillRect/>
          </a:stretch>
        </p:blipFill>
        <p:spPr>
          <a:xfrm>
            <a:off x="9461755" y="7113621"/>
            <a:ext cx="647779" cy="270035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0040"/>
          <a:stretch>
            <a:fillRect/>
          </a:stretch>
        </p:blipFill>
        <p:spPr>
          <a:xfrm>
            <a:off x="7394251" y="3944454"/>
            <a:ext cx="1207943" cy="270035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372904" y="3736551"/>
            <a:ext cx="270035" cy="477938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372904" y="4957665"/>
            <a:ext cx="270035" cy="477938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437795" y="6077080"/>
            <a:ext cx="270035" cy="477938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2752"/>
          <a:stretch>
            <a:fillRect/>
          </a:stretch>
        </p:blipFill>
        <p:spPr>
          <a:xfrm>
            <a:off x="7626720" y="5032803"/>
            <a:ext cx="864825" cy="270035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533299" y="3944454"/>
            <a:ext cx="1510685" cy="270035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6373"/>
          <a:stretch>
            <a:fillRect/>
          </a:stretch>
        </p:blipFill>
        <p:spPr>
          <a:xfrm>
            <a:off x="10760112" y="3944454"/>
            <a:ext cx="961194" cy="270035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4978"/>
          <a:stretch>
            <a:fillRect/>
          </a:stretch>
        </p:blipFill>
        <p:spPr>
          <a:xfrm>
            <a:off x="9599390" y="6166866"/>
            <a:ext cx="372509" cy="266113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4978"/>
          <a:stretch>
            <a:fillRect/>
          </a:stretch>
        </p:blipFill>
        <p:spPr>
          <a:xfrm>
            <a:off x="9413135" y="5063578"/>
            <a:ext cx="372509" cy="266113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4978"/>
          <a:stretch>
            <a:fillRect/>
          </a:stretch>
        </p:blipFill>
        <p:spPr>
          <a:xfrm>
            <a:off x="10823602" y="6166866"/>
            <a:ext cx="372509" cy="266113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70000"/>
          <a:stretch>
            <a:fillRect/>
          </a:stretch>
        </p:blipFill>
        <p:spPr>
          <a:xfrm>
            <a:off x="13729006" y="1093127"/>
            <a:ext cx="1842988" cy="270035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80154"/>
          <a:stretch>
            <a:fillRect/>
          </a:stretch>
        </p:blipFill>
        <p:spPr>
          <a:xfrm rot="5400000">
            <a:off x="1537330" y="9157629"/>
            <a:ext cx="1219175" cy="270035"/>
          </a:xfrm>
          <a:prstGeom prst="rect">
            <a:avLst/>
          </a:prstGeom>
        </p:spPr>
      </p:pic>
      <p:grpSp>
        <p:nvGrpSpPr>
          <p:cNvPr id="48" name="Group 48"/>
          <p:cNvGrpSpPr>
            <a:grpSpLocks noChangeAspect="1"/>
          </p:cNvGrpSpPr>
          <p:nvPr/>
        </p:nvGrpSpPr>
        <p:grpSpPr>
          <a:xfrm>
            <a:off x="3944222" y="599557"/>
            <a:ext cx="987145" cy="987141"/>
            <a:chOff x="0" y="0"/>
            <a:chExt cx="6350000" cy="6349975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0" name="Group 50"/>
          <p:cNvGrpSpPr>
            <a:grpSpLocks noChangeAspect="1"/>
          </p:cNvGrpSpPr>
          <p:nvPr/>
        </p:nvGrpSpPr>
        <p:grpSpPr>
          <a:xfrm>
            <a:off x="5889722" y="599557"/>
            <a:ext cx="987145" cy="987141"/>
            <a:chOff x="0" y="0"/>
            <a:chExt cx="6350000" cy="6349975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 t="-16752" b="-1675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2" name="Group 52"/>
          <p:cNvGrpSpPr>
            <a:grpSpLocks noChangeAspect="1"/>
          </p:cNvGrpSpPr>
          <p:nvPr/>
        </p:nvGrpSpPr>
        <p:grpSpPr>
          <a:xfrm>
            <a:off x="7504399" y="599557"/>
            <a:ext cx="987145" cy="987141"/>
            <a:chOff x="0" y="0"/>
            <a:chExt cx="6350000" cy="6349975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 t="-11083" b="-1108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4" name="Group 54"/>
          <p:cNvGrpSpPr>
            <a:grpSpLocks noChangeAspect="1"/>
          </p:cNvGrpSpPr>
          <p:nvPr/>
        </p:nvGrpSpPr>
        <p:grpSpPr>
          <a:xfrm>
            <a:off x="9103200" y="599557"/>
            <a:ext cx="987145" cy="987141"/>
            <a:chOff x="0" y="0"/>
            <a:chExt cx="6350000" cy="6349975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3"/>
              <a:stretch>
                <a:fillRect t="-6818" b="-3508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6" name="Group 56"/>
          <p:cNvGrpSpPr>
            <a:grpSpLocks noChangeAspect="1"/>
          </p:cNvGrpSpPr>
          <p:nvPr/>
        </p:nvGrpSpPr>
        <p:grpSpPr>
          <a:xfrm>
            <a:off x="10516284" y="599557"/>
            <a:ext cx="987145" cy="987141"/>
            <a:chOff x="0" y="0"/>
            <a:chExt cx="6350000" cy="6349975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4"/>
              <a:stretch>
                <a:fillRect l="-37352" r="-3735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8" name="Group 58"/>
          <p:cNvGrpSpPr>
            <a:grpSpLocks noChangeAspect="1"/>
          </p:cNvGrpSpPr>
          <p:nvPr/>
        </p:nvGrpSpPr>
        <p:grpSpPr>
          <a:xfrm>
            <a:off x="11967169" y="599557"/>
            <a:ext cx="987145" cy="987141"/>
            <a:chOff x="0" y="0"/>
            <a:chExt cx="6350000" cy="6349975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5"/>
              <a:stretch>
                <a:fillRect t="-25136" b="-2513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19948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24385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24385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AutoShape 8"/>
          <p:cNvSpPr/>
          <p:nvPr/>
        </p:nvSpPr>
        <p:spPr>
          <a:xfrm>
            <a:off x="3933471" y="94773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21011" y="-1012214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5585102" y="936598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32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794408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31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825789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33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131374" y="4446064"/>
            <a:ext cx="10025252" cy="10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257B70"/>
                </a:solidFill>
                <a:latin typeface="Intro Rust"/>
              </a:rPr>
              <a:t>Missing data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1591327"/>
            <a:ext cx="14318678" cy="2346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2"/>
              </a:lnSpc>
              <a:spcBef>
                <a:spcPct val="0"/>
              </a:spcBef>
            </a:pPr>
            <a:r>
              <a:rPr lang="en-US" sz="3344">
                <a:solidFill>
                  <a:srgbClr val="000000"/>
                </a:solidFill>
                <a:latin typeface="ABeeZee Bold"/>
              </a:rPr>
              <a:t>The problem :</a:t>
            </a:r>
          </a:p>
          <a:p>
            <a:pPr>
              <a:lnSpc>
                <a:spcPts val="4682"/>
              </a:lnSpc>
              <a:spcBef>
                <a:spcPct val="0"/>
              </a:spcBef>
            </a:pPr>
            <a:r>
              <a:rPr lang="en-US" sz="3344">
                <a:solidFill>
                  <a:srgbClr val="000000"/>
                </a:solidFill>
                <a:latin typeface="ABeeZee"/>
              </a:rPr>
              <a:t>Predicting ratings can be recast as that of completing a matrix from </a:t>
            </a:r>
          </a:p>
          <a:p>
            <a:pPr>
              <a:lnSpc>
                <a:spcPts val="4682"/>
              </a:lnSpc>
              <a:spcBef>
                <a:spcPct val="0"/>
              </a:spcBef>
            </a:pPr>
            <a:r>
              <a:rPr lang="en-US" sz="3344">
                <a:solidFill>
                  <a:srgbClr val="000000"/>
                </a:solidFill>
                <a:latin typeface="ABeeZee"/>
              </a:rPr>
              <a:t>some of its entries.</a:t>
            </a:r>
          </a:p>
          <a:p>
            <a:pPr algn="l">
              <a:lnSpc>
                <a:spcPts val="4682"/>
              </a:lnSpc>
              <a:spcBef>
                <a:spcPct val="0"/>
              </a:spcBef>
            </a:pPr>
            <a:r>
              <a:rPr lang="en-US" sz="3344">
                <a:solidFill>
                  <a:srgbClr val="000000"/>
                </a:solidFill>
                <a:latin typeface="ABeeZee"/>
              </a:rPr>
              <a:t>This is matrix completion.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30040" y="5830364"/>
            <a:ext cx="15227919" cy="3166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Open Sans Light"/>
              </a:rPr>
              <a:t>This might seem ill posed, or like under determined systems . </a:t>
            </a:r>
          </a:p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Open Sans Light"/>
              </a:rPr>
              <a:t>So to solve &gt;&gt; make assumptions &gt;&gt; </a:t>
            </a:r>
            <a:r>
              <a:rPr lang="en-US" sz="3599">
                <a:solidFill>
                  <a:srgbClr val="000000"/>
                </a:solidFill>
                <a:latin typeface="Open Sans Light Bold"/>
              </a:rPr>
              <a:t>ORGINAL MATRIX IS LOW RANK</a:t>
            </a:r>
          </a:p>
          <a:p>
            <a:pPr algn="ctr">
              <a:lnSpc>
                <a:spcPts val="5039"/>
              </a:lnSpc>
            </a:pPr>
            <a:endParaRPr lang="en-US" sz="3599">
              <a:solidFill>
                <a:srgbClr val="000000"/>
              </a:solidFill>
              <a:latin typeface="Open Sans Light Bold"/>
            </a:endParaRPr>
          </a:p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Open Sans Light Bold"/>
              </a:rPr>
              <a:t>MEANS : </a:t>
            </a:r>
            <a:r>
              <a:rPr lang="en-US" sz="3599">
                <a:solidFill>
                  <a:srgbClr val="000000"/>
                </a:solidFill>
                <a:latin typeface="Open Sans Light"/>
              </a:rPr>
              <a:t>High correlation between the entries </a:t>
            </a:r>
          </a:p>
          <a:p>
            <a:pPr algn="ctr">
              <a:lnSpc>
                <a:spcPts val="5039"/>
              </a:lnSpc>
            </a:pPr>
            <a:endParaRPr lang="en-US" sz="3599">
              <a:solidFill>
                <a:srgbClr val="000000"/>
              </a:solidFill>
              <a:latin typeface="Open Sans Ligh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19948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24385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24385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AutoShape 8"/>
          <p:cNvSpPr/>
          <p:nvPr/>
        </p:nvSpPr>
        <p:spPr>
          <a:xfrm>
            <a:off x="3933471" y="94773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21011" y="-1012214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5585102" y="936598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33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794408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32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825789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34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725769" y="973455"/>
            <a:ext cx="10836462" cy="10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257B70"/>
                </a:solidFill>
                <a:latin typeface="Intro Rust"/>
              </a:rPr>
              <a:t>WELL POSED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98614" y="1986281"/>
            <a:ext cx="12700347" cy="7389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67"/>
              </a:lnSpc>
              <a:spcBef>
                <a:spcPct val="0"/>
              </a:spcBef>
            </a:pPr>
            <a:r>
              <a:rPr lang="en-US" sz="3262">
                <a:solidFill>
                  <a:srgbClr val="000000"/>
                </a:solidFill>
                <a:latin typeface="ABeeZee"/>
              </a:rPr>
              <a:t>With low-rank assumption</a:t>
            </a:r>
          </a:p>
          <a:p>
            <a:pPr algn="just">
              <a:lnSpc>
                <a:spcPts val="4567"/>
              </a:lnSpc>
              <a:spcBef>
                <a:spcPct val="0"/>
              </a:spcBef>
            </a:pPr>
            <a:r>
              <a:rPr lang="en-US" sz="3262">
                <a:solidFill>
                  <a:srgbClr val="000000"/>
                </a:solidFill>
                <a:latin typeface="ABeeZee"/>
              </a:rPr>
              <a:t>Matrix with mxn dimensions can be factorized</a:t>
            </a:r>
          </a:p>
          <a:p>
            <a:pPr algn="just">
              <a:lnSpc>
                <a:spcPts val="4567"/>
              </a:lnSpc>
              <a:spcBef>
                <a:spcPct val="0"/>
              </a:spcBef>
            </a:pPr>
            <a:r>
              <a:rPr lang="en-US" sz="3262">
                <a:solidFill>
                  <a:srgbClr val="000000"/>
                </a:solidFill>
                <a:latin typeface="ABeeZee"/>
              </a:rPr>
              <a:t>into mxr and rxn.</a:t>
            </a:r>
          </a:p>
          <a:p>
            <a:pPr algn="just">
              <a:lnSpc>
                <a:spcPts val="4567"/>
              </a:lnSpc>
              <a:spcBef>
                <a:spcPct val="0"/>
              </a:spcBef>
            </a:pPr>
            <a:r>
              <a:rPr lang="en-US" sz="3262">
                <a:solidFill>
                  <a:srgbClr val="000000"/>
                </a:solidFill>
                <a:latin typeface="ABeeZee"/>
              </a:rPr>
              <a:t>Encodes the matrix into r(m+n)</a:t>
            </a:r>
          </a:p>
          <a:p>
            <a:pPr algn="just">
              <a:lnSpc>
                <a:spcPts val="4567"/>
              </a:lnSpc>
              <a:spcBef>
                <a:spcPct val="0"/>
              </a:spcBef>
            </a:pPr>
            <a:endParaRPr lang="en-US" sz="3262">
              <a:solidFill>
                <a:srgbClr val="000000"/>
              </a:solidFill>
              <a:latin typeface="ABeeZee"/>
            </a:endParaRPr>
          </a:p>
          <a:p>
            <a:pPr algn="just">
              <a:lnSpc>
                <a:spcPts val="4567"/>
              </a:lnSpc>
              <a:spcBef>
                <a:spcPct val="0"/>
              </a:spcBef>
            </a:pPr>
            <a:r>
              <a:rPr lang="en-US" sz="3262">
                <a:solidFill>
                  <a:srgbClr val="000000"/>
                </a:solidFill>
                <a:latin typeface="ABeeZee"/>
              </a:rPr>
              <a:t>Basic Requirements for the matrix :</a:t>
            </a:r>
          </a:p>
          <a:p>
            <a:pPr algn="just">
              <a:lnSpc>
                <a:spcPts val="4567"/>
              </a:lnSpc>
              <a:spcBef>
                <a:spcPct val="0"/>
              </a:spcBef>
            </a:pPr>
            <a:endParaRPr lang="en-US" sz="3262">
              <a:solidFill>
                <a:srgbClr val="000000"/>
              </a:solidFill>
              <a:latin typeface="ABeeZee"/>
            </a:endParaRPr>
          </a:p>
          <a:p>
            <a:pPr algn="just">
              <a:lnSpc>
                <a:spcPts val="4567"/>
              </a:lnSpc>
              <a:spcBef>
                <a:spcPct val="0"/>
              </a:spcBef>
            </a:pPr>
            <a:r>
              <a:rPr lang="en-US" sz="3262">
                <a:solidFill>
                  <a:srgbClr val="000000"/>
                </a:solidFill>
                <a:latin typeface="ABeeZee"/>
              </a:rPr>
              <a:t>1. Number of entries larger than r(m + n), But this is not enough.</a:t>
            </a:r>
          </a:p>
          <a:p>
            <a:pPr algn="just">
              <a:lnSpc>
                <a:spcPts val="4567"/>
              </a:lnSpc>
              <a:spcBef>
                <a:spcPct val="0"/>
              </a:spcBef>
            </a:pPr>
            <a:r>
              <a:rPr lang="en-US" sz="3262">
                <a:solidFill>
                  <a:srgbClr val="000000"/>
                </a:solidFill>
                <a:latin typeface="ABeeZee"/>
              </a:rPr>
              <a:t>2. We need samples that are distributed across the whole</a:t>
            </a:r>
          </a:p>
          <a:p>
            <a:pPr algn="just">
              <a:lnSpc>
                <a:spcPts val="4567"/>
              </a:lnSpc>
              <a:spcBef>
                <a:spcPct val="0"/>
              </a:spcBef>
            </a:pPr>
            <a:r>
              <a:rPr lang="en-US" sz="3262">
                <a:solidFill>
                  <a:srgbClr val="000000"/>
                </a:solidFill>
                <a:latin typeface="ABeeZee"/>
              </a:rPr>
              <a:t>matrix. At least one per row, column.</a:t>
            </a:r>
          </a:p>
          <a:p>
            <a:pPr algn="just">
              <a:lnSpc>
                <a:spcPts val="4567"/>
              </a:lnSpc>
              <a:spcBef>
                <a:spcPct val="0"/>
              </a:spcBef>
            </a:pPr>
            <a:r>
              <a:rPr lang="en-US" sz="3262">
                <a:solidFill>
                  <a:srgbClr val="000000"/>
                </a:solidFill>
                <a:latin typeface="ABeeZee"/>
              </a:rPr>
              <a:t>3. If we have localized entries, It will be impossible to</a:t>
            </a:r>
          </a:p>
          <a:p>
            <a:pPr algn="just">
              <a:lnSpc>
                <a:spcPts val="4567"/>
              </a:lnSpc>
              <a:spcBef>
                <a:spcPct val="0"/>
              </a:spcBef>
            </a:pPr>
            <a:r>
              <a:rPr lang="en-US" sz="3262">
                <a:solidFill>
                  <a:srgbClr val="000000"/>
                </a:solidFill>
                <a:latin typeface="ABeeZee"/>
              </a:rPr>
              <a:t>recover them.</a:t>
            </a:r>
          </a:p>
          <a:p>
            <a:pPr algn="just">
              <a:lnSpc>
                <a:spcPts val="4567"/>
              </a:lnSpc>
              <a:spcBef>
                <a:spcPct val="0"/>
              </a:spcBef>
            </a:pPr>
            <a:endParaRPr lang="en-US" sz="3262">
              <a:solidFill>
                <a:srgbClr val="000000"/>
              </a:solidFill>
              <a:latin typeface="ABeeZe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19948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24385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24385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AutoShape 8"/>
          <p:cNvSpPr/>
          <p:nvPr/>
        </p:nvSpPr>
        <p:spPr>
          <a:xfrm>
            <a:off x="3933471" y="94773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21011" y="-1012214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494511" y="5757597"/>
            <a:ext cx="7996291" cy="105857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074630" y="7956871"/>
            <a:ext cx="7673272" cy="93363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494511" y="2921265"/>
            <a:ext cx="6795594" cy="1608563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585102" y="936598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34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794408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33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825789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35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35000" y="1503940"/>
            <a:ext cx="14410733" cy="85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300">
                <a:solidFill>
                  <a:srgbClr val="257B70"/>
                </a:solidFill>
                <a:latin typeface="Intro Rust"/>
              </a:rPr>
              <a:t>Minimizing the nuclear norm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4853253"/>
            <a:ext cx="13100103" cy="523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085">
                <a:solidFill>
                  <a:srgbClr val="000000"/>
                </a:solidFill>
                <a:latin typeface="Open Sans Light"/>
              </a:rPr>
              <a:t>We need matrix with lowest rank and values matching with given values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35000" y="6871553"/>
            <a:ext cx="15576277" cy="523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085">
                <a:solidFill>
                  <a:srgbClr val="000000"/>
                </a:solidFill>
                <a:latin typeface="Open Sans Light"/>
              </a:rPr>
              <a:t>min rank is hard, so we use </a:t>
            </a:r>
            <a:r>
              <a:rPr lang="en-US" sz="3085">
                <a:solidFill>
                  <a:srgbClr val="000000"/>
                </a:solidFill>
                <a:latin typeface="Open Sans Light Bold"/>
              </a:rPr>
              <a:t>nuclear norm, </a:t>
            </a:r>
            <a:r>
              <a:rPr lang="en-US" sz="3085">
                <a:solidFill>
                  <a:srgbClr val="000000"/>
                </a:solidFill>
                <a:latin typeface="Open Sans Light"/>
              </a:rPr>
              <a:t>as it is a convex cover and easy to solve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19948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24385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24385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AutoShape 8"/>
          <p:cNvSpPr/>
          <p:nvPr/>
        </p:nvSpPr>
        <p:spPr>
          <a:xfrm>
            <a:off x="3933471" y="94773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21011" y="-1012214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81086" y="651510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803909" y="2346748"/>
            <a:ext cx="6761119" cy="246645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892529" y="6515101"/>
            <a:ext cx="6316871" cy="1950497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585102" y="936598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34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794408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33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825789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35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590021" y="821055"/>
            <a:ext cx="6619379" cy="1403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9"/>
              </a:lnSpc>
            </a:pPr>
            <a:r>
              <a:rPr lang="en-US" sz="4644">
                <a:solidFill>
                  <a:srgbClr val="257B70"/>
                </a:solidFill>
                <a:latin typeface="CS Gordon Serif"/>
              </a:rPr>
              <a:t>CONVEXITY TEST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379143" y="5248275"/>
            <a:ext cx="11343643" cy="428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3500">
                <a:solidFill>
                  <a:srgbClr val="257B70"/>
                </a:solidFill>
                <a:latin typeface="CS Gordon Serif"/>
              </a:rPr>
              <a:t>CONVEXITY OF  RANK()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427427" y="8713248"/>
            <a:ext cx="5983486" cy="688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Open Sans Extra Bold"/>
              </a:rPr>
              <a:t>Rank() is  Non - Convex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19948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24385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24385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AutoShape 8"/>
          <p:cNvSpPr/>
          <p:nvPr/>
        </p:nvSpPr>
        <p:spPr>
          <a:xfrm>
            <a:off x="3933471" y="94773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21011" y="-1012214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284368" y="3481935"/>
            <a:ext cx="9015665" cy="5255676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585102" y="936598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34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794408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33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825789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35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148316" y="1021080"/>
            <a:ext cx="8566152" cy="805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1"/>
              </a:lnSpc>
            </a:pPr>
            <a:r>
              <a:rPr lang="en-US" sz="6656">
                <a:solidFill>
                  <a:srgbClr val="257B70"/>
                </a:solidFill>
                <a:latin typeface="CS Gordon Serif"/>
              </a:rPr>
              <a:t>CONVEX TEST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886864" y="2271500"/>
            <a:ext cx="11089058" cy="433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4"/>
              </a:lnSpc>
            </a:pPr>
            <a:r>
              <a:rPr lang="en-US" sz="3660">
                <a:solidFill>
                  <a:srgbClr val="257B70"/>
                </a:solidFill>
                <a:latin typeface="CS Gordon Serif"/>
              </a:rPr>
              <a:t>CONVEXITY OF  NUCLEAR NORM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331022" y="8632836"/>
            <a:ext cx="7918966" cy="863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pen Sans Extra Bold"/>
              </a:rPr>
              <a:t>Nuclear Norm is Convex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19948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24385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24385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AutoShape 8"/>
          <p:cNvSpPr/>
          <p:nvPr/>
        </p:nvSpPr>
        <p:spPr>
          <a:xfrm>
            <a:off x="3933471" y="94773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2792787" y="-1759869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 t="51986" r="29858"/>
          <a:stretch>
            <a:fillRect/>
          </a:stretch>
        </p:blipFill>
        <p:spPr>
          <a:xfrm>
            <a:off x="1836409" y="7408006"/>
            <a:ext cx="12570913" cy="1996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449298" y="2860813"/>
            <a:ext cx="10515315" cy="127943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420598" y="4683168"/>
            <a:ext cx="14164503" cy="2478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1"/>
              </a:lnSpc>
            </a:pPr>
            <a:r>
              <a:rPr lang="en-US" sz="3544">
                <a:solidFill>
                  <a:srgbClr val="000000"/>
                </a:solidFill>
                <a:latin typeface="Open Sans Light"/>
              </a:rPr>
              <a:t>cost function - convex </a:t>
            </a:r>
          </a:p>
          <a:p>
            <a:pPr algn="ctr">
              <a:lnSpc>
                <a:spcPts val="4961"/>
              </a:lnSpc>
            </a:pPr>
            <a:r>
              <a:rPr lang="en-US" sz="3544">
                <a:solidFill>
                  <a:srgbClr val="000000"/>
                </a:solidFill>
                <a:latin typeface="Open Sans Light"/>
              </a:rPr>
              <a:t>constrain - linear </a:t>
            </a:r>
          </a:p>
          <a:p>
            <a:pPr algn="ctr">
              <a:lnSpc>
                <a:spcPts val="4961"/>
              </a:lnSpc>
            </a:pPr>
            <a:r>
              <a:rPr lang="en-US" sz="3544">
                <a:solidFill>
                  <a:srgbClr val="000000"/>
                </a:solidFill>
                <a:latin typeface="Open Sans Light"/>
              </a:rPr>
              <a:t>So now also as the revealed entries will be noisy we remove the constrain and add the constrain as a penalty term with l2 norm  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rcRect t="28981" b="32105"/>
          <a:stretch>
            <a:fillRect/>
          </a:stretch>
        </p:blipFill>
        <p:spPr>
          <a:xfrm>
            <a:off x="4748293" y="1009650"/>
            <a:ext cx="6727900" cy="185116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982623" y="1165149"/>
            <a:ext cx="6340101" cy="1500744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5585102" y="936598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35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794408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34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825789" y="9404746"/>
            <a:ext cx="361889" cy="211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36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19948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24385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24385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AutoShape 8"/>
          <p:cNvSpPr/>
          <p:nvPr/>
        </p:nvSpPr>
        <p:spPr>
          <a:xfrm>
            <a:off x="3933471" y="94773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21011" y="-1012214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5585102" y="936598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36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794408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35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825789" y="9404746"/>
            <a:ext cx="361889" cy="211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37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-680757" y="1143000"/>
            <a:ext cx="14410733" cy="10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257B70"/>
                </a:solidFill>
                <a:latin typeface="Intro Rust"/>
              </a:rPr>
              <a:t>Implementation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117008" y="2471798"/>
            <a:ext cx="13230370" cy="1497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6"/>
              </a:lnSpc>
              <a:spcBef>
                <a:spcPct val="0"/>
              </a:spcBef>
            </a:pPr>
            <a:r>
              <a:rPr lang="en-US" sz="4290">
                <a:solidFill>
                  <a:srgbClr val="000000"/>
                </a:solidFill>
                <a:latin typeface="ABeeZee"/>
              </a:rPr>
              <a:t>We now apply this method to the following </a:t>
            </a:r>
          </a:p>
          <a:p>
            <a:pPr>
              <a:lnSpc>
                <a:spcPts val="6006"/>
              </a:lnSpc>
              <a:spcBef>
                <a:spcPct val="0"/>
              </a:spcBef>
            </a:pPr>
            <a:r>
              <a:rPr lang="en-US" sz="4290">
                <a:solidFill>
                  <a:srgbClr val="000000"/>
                </a:solidFill>
                <a:latin typeface="ABeeZee"/>
              </a:rPr>
              <a:t>completion problem:</a:t>
            </a:r>
          </a:p>
        </p:txBody>
      </p:sp>
      <p:graphicFrame>
        <p:nvGraphicFramePr>
          <p:cNvPr id="18" name="Table 18"/>
          <p:cNvGraphicFramePr>
            <a:graphicFrameLocks noGrp="1"/>
          </p:cNvGraphicFramePr>
          <p:nvPr/>
        </p:nvGraphicFramePr>
        <p:xfrm>
          <a:off x="8112243" y="5168963"/>
          <a:ext cx="5474689" cy="3874696"/>
        </p:xfrm>
        <a:graphic>
          <a:graphicData uri="http://schemas.openxmlformats.org/drawingml/2006/table">
            <a:tbl>
              <a:tblPr/>
              <a:tblGrid>
                <a:gridCol w="16269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5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95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25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6405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39">
                          <a:solidFill>
                            <a:srgbClr val="000000"/>
                          </a:solidFill>
                          <a:latin typeface="ABeeZee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w="5865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865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739">
                          <a:solidFill>
                            <a:srgbClr val="FF1616"/>
                          </a:solidFill>
                          <a:latin typeface="ABeeZee Bold"/>
                        </a:rPr>
                        <a:t>?</a:t>
                      </a:r>
                      <a:endParaRPr lang="en-US" sz="1100"/>
                    </a:p>
                  </a:txBody>
                  <a:tcPr>
                    <a:lnL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865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39">
                          <a:solidFill>
                            <a:srgbClr val="000000"/>
                          </a:solidFill>
                          <a:latin typeface="ABeeZee Bold"/>
                        </a:rPr>
                        <a:t>5</a:t>
                      </a:r>
                      <a:endParaRPr lang="en-US" sz="1100"/>
                    </a:p>
                  </a:txBody>
                  <a:tcPr>
                    <a:lnL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865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39">
                          <a:solidFill>
                            <a:srgbClr val="000000"/>
                          </a:solidFill>
                          <a:latin typeface="ABeeZee Bold"/>
                        </a:rPr>
                        <a:t>4</a:t>
                      </a:r>
                      <a:endParaRPr lang="en-US" sz="1100"/>
                    </a:p>
                  </a:txBody>
                  <a:tcPr>
                    <a:lnL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65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865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2219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639">
                          <a:solidFill>
                            <a:srgbClr val="FF1616"/>
                          </a:solidFill>
                          <a:latin typeface="ABeeZee Bold"/>
                        </a:rPr>
                        <a:t>?</a:t>
                      </a:r>
                      <a:endParaRPr lang="en-US" sz="1100"/>
                    </a:p>
                  </a:txBody>
                  <a:tcPr>
                    <a:lnL w="5865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39">
                          <a:solidFill>
                            <a:srgbClr val="000000"/>
                          </a:solidFill>
                          <a:latin typeface="ABeeZee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39">
                          <a:solidFill>
                            <a:srgbClr val="000000"/>
                          </a:solidFill>
                          <a:latin typeface="ABeeZee Bold"/>
                        </a:rPr>
                        <a:t>4</a:t>
                      </a:r>
                      <a:endParaRPr lang="en-US" sz="1100"/>
                    </a:p>
                  </a:txBody>
                  <a:tcPr>
                    <a:lnL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39">
                          <a:solidFill>
                            <a:srgbClr val="000000"/>
                          </a:solidFill>
                          <a:latin typeface="ABeeZee Bold"/>
                        </a:rPr>
                        <a:t>5</a:t>
                      </a:r>
                      <a:endParaRPr lang="en-US" sz="1100"/>
                    </a:p>
                  </a:txBody>
                  <a:tcPr>
                    <a:lnL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65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771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39">
                          <a:solidFill>
                            <a:srgbClr val="000000"/>
                          </a:solidFill>
                          <a:latin typeface="ABeeZee Bold"/>
                        </a:rPr>
                        <a:t>4</a:t>
                      </a:r>
                      <a:endParaRPr lang="en-US" sz="1100"/>
                    </a:p>
                  </a:txBody>
                  <a:tcPr>
                    <a:lnL w="5865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39">
                          <a:solidFill>
                            <a:srgbClr val="000000"/>
                          </a:solidFill>
                          <a:latin typeface="ABeeZee Bold"/>
                        </a:rPr>
                        <a:t>5</a:t>
                      </a:r>
                      <a:endParaRPr lang="en-US" sz="1100"/>
                    </a:p>
                  </a:txBody>
                  <a:tcPr>
                    <a:lnL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39">
                          <a:solidFill>
                            <a:srgbClr val="000000"/>
                          </a:solidFill>
                          <a:latin typeface="ABeeZee Bold"/>
                        </a:rPr>
                        <a:t>2</a:t>
                      </a:r>
                      <a:endParaRPr lang="en-US" sz="1100"/>
                    </a:p>
                  </a:txBody>
                  <a:tcPr>
                    <a:lnL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39">
                          <a:solidFill>
                            <a:srgbClr val="FF1616"/>
                          </a:solidFill>
                          <a:latin typeface="ABeeZee Bold"/>
                        </a:rPr>
                        <a:t>?</a:t>
                      </a:r>
                      <a:endParaRPr lang="en-US" sz="1100"/>
                    </a:p>
                  </a:txBody>
                  <a:tcPr>
                    <a:lnL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65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781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39">
                          <a:solidFill>
                            <a:srgbClr val="000000"/>
                          </a:solidFill>
                          <a:latin typeface="ABeeZee Bold"/>
                        </a:rPr>
                        <a:t>5</a:t>
                      </a:r>
                      <a:endParaRPr lang="en-US" sz="1100"/>
                    </a:p>
                  </a:txBody>
                  <a:tcPr>
                    <a:lnL w="5865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39">
                          <a:solidFill>
                            <a:srgbClr val="000000"/>
                          </a:solidFill>
                          <a:latin typeface="ABeeZee Bold"/>
                        </a:rPr>
                        <a:t>4</a:t>
                      </a:r>
                      <a:endParaRPr lang="en-US" sz="1100"/>
                    </a:p>
                  </a:txBody>
                  <a:tcPr>
                    <a:lnL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39">
                          <a:solidFill>
                            <a:srgbClr val="000000"/>
                          </a:solidFill>
                          <a:latin typeface="ABeeZee Bold"/>
                        </a:rPr>
                        <a:t>2</a:t>
                      </a:r>
                      <a:endParaRPr lang="en-US" sz="1100"/>
                    </a:p>
                  </a:txBody>
                  <a:tcPr>
                    <a:lnL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39">
                          <a:solidFill>
                            <a:srgbClr val="000000"/>
                          </a:solidFill>
                          <a:latin typeface="ABeeZee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65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4973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39">
                          <a:solidFill>
                            <a:srgbClr val="000000"/>
                          </a:solidFill>
                          <a:latin typeface="ABeeZee Bold"/>
                        </a:rPr>
                        <a:t>4</a:t>
                      </a:r>
                      <a:endParaRPr lang="en-US" sz="1100"/>
                    </a:p>
                  </a:txBody>
                  <a:tcPr>
                    <a:lnL w="5865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39">
                          <a:solidFill>
                            <a:srgbClr val="000000"/>
                          </a:solidFill>
                          <a:latin typeface="ABeeZee Bold"/>
                        </a:rPr>
                        <a:t>5</a:t>
                      </a:r>
                      <a:endParaRPr lang="en-US" sz="1100"/>
                    </a:p>
                  </a:txBody>
                  <a:tcPr>
                    <a:lnL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39">
                          <a:solidFill>
                            <a:srgbClr val="000000"/>
                          </a:solidFill>
                          <a:latin typeface="ABeeZee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39">
                          <a:solidFill>
                            <a:srgbClr val="000000"/>
                          </a:solidFill>
                          <a:latin typeface="ABeeZee Bold"/>
                        </a:rPr>
                        <a:t>2</a:t>
                      </a:r>
                      <a:endParaRPr lang="en-US" sz="1100"/>
                    </a:p>
                  </a:txBody>
                  <a:tcPr>
                    <a:lnL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65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8547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39">
                          <a:solidFill>
                            <a:srgbClr val="000000"/>
                          </a:solidFill>
                          <a:latin typeface="ABeeZee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w="5865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65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39">
                          <a:solidFill>
                            <a:srgbClr val="000000"/>
                          </a:solidFill>
                          <a:latin typeface="ABeeZee Bold"/>
                        </a:rPr>
                        <a:t>2</a:t>
                      </a:r>
                      <a:endParaRPr lang="en-US" sz="1100"/>
                    </a:p>
                  </a:txBody>
                  <a:tcPr>
                    <a:lnL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65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39">
                          <a:solidFill>
                            <a:srgbClr val="FF1616"/>
                          </a:solidFill>
                          <a:latin typeface="ABeeZee Bold"/>
                        </a:rPr>
                        <a:t>?</a:t>
                      </a:r>
                      <a:endParaRPr lang="en-US" sz="1100"/>
                    </a:p>
                  </a:txBody>
                  <a:tcPr>
                    <a:lnL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65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539">
                          <a:solidFill>
                            <a:srgbClr val="000000"/>
                          </a:solidFill>
                          <a:latin typeface="ABeeZee Bold"/>
                        </a:rPr>
                        <a:t>5</a:t>
                      </a:r>
                      <a:endParaRPr lang="en-US" sz="1100"/>
                    </a:p>
                  </a:txBody>
                  <a:tcPr>
                    <a:lnL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65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596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65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1310523" y="4001038"/>
            <a:ext cx="903278" cy="903274"/>
            <a:chOff x="0" y="0"/>
            <a:chExt cx="6350000" cy="63499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43097" b="-690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9850949" y="3968875"/>
            <a:ext cx="903278" cy="903274"/>
            <a:chOff x="0" y="0"/>
            <a:chExt cx="6350000" cy="634997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1994" t="-2782" r="-35640" b="-230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2553979" y="4078314"/>
            <a:ext cx="796850" cy="796847"/>
            <a:chOff x="0" y="0"/>
            <a:chExt cx="6350000" cy="634997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8332314" y="4030190"/>
            <a:ext cx="844974" cy="844970"/>
            <a:chOff x="0" y="0"/>
            <a:chExt cx="6350000" cy="634997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3131" b="-2556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16124809" y="5168963"/>
            <a:ext cx="490823" cy="490821"/>
            <a:chOff x="0" y="0"/>
            <a:chExt cx="6350000" cy="634997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t="-40839" b="-919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16127370" y="5910157"/>
            <a:ext cx="508114" cy="508112"/>
            <a:chOff x="0" y="0"/>
            <a:chExt cx="6350000" cy="634997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b="-5359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16124809" y="6605184"/>
            <a:ext cx="522528" cy="522526"/>
            <a:chOff x="0" y="0"/>
            <a:chExt cx="6350000" cy="634997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t="-35047" b="-1495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" name="Group 33"/>
          <p:cNvGrpSpPr>
            <a:grpSpLocks noChangeAspect="1"/>
          </p:cNvGrpSpPr>
          <p:nvPr/>
        </p:nvGrpSpPr>
        <p:grpSpPr>
          <a:xfrm>
            <a:off x="16089366" y="8479651"/>
            <a:ext cx="561709" cy="561707"/>
            <a:chOff x="0" y="0"/>
            <a:chExt cx="6350000" cy="634997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b="-5172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5" name="Group 35"/>
          <p:cNvGrpSpPr>
            <a:grpSpLocks noChangeAspect="1"/>
          </p:cNvGrpSpPr>
          <p:nvPr/>
        </p:nvGrpSpPr>
        <p:grpSpPr>
          <a:xfrm>
            <a:off x="16127370" y="7798829"/>
            <a:ext cx="562287" cy="562285"/>
            <a:chOff x="0" y="0"/>
            <a:chExt cx="6350000" cy="6349975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 t="-31028" b="-1897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7" name="Group 37"/>
          <p:cNvGrpSpPr>
            <a:grpSpLocks noChangeAspect="1"/>
          </p:cNvGrpSpPr>
          <p:nvPr/>
        </p:nvGrpSpPr>
        <p:grpSpPr>
          <a:xfrm>
            <a:off x="16083550" y="7086939"/>
            <a:ext cx="573341" cy="573339"/>
            <a:chOff x="0" y="0"/>
            <a:chExt cx="6350000" cy="6349975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3789361" y="5442949"/>
            <a:ext cx="1247289" cy="113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0"/>
              </a:lnSpc>
            </a:pPr>
            <a:r>
              <a:rPr lang="en-US" sz="967">
                <a:solidFill>
                  <a:srgbClr val="FF1616"/>
                </a:solidFill>
                <a:latin typeface="CS Gordon Serif"/>
              </a:rPr>
              <a:t>VIKRAM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766884" y="6226362"/>
            <a:ext cx="1663642" cy="112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6"/>
              </a:lnSpc>
            </a:pPr>
            <a:r>
              <a:rPr lang="en-US" sz="940">
                <a:solidFill>
                  <a:srgbClr val="FF1616"/>
                </a:solidFill>
                <a:latin typeface="CS Gordon Serif"/>
              </a:rPr>
              <a:t>VADA CHENNAI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147997" y="4992364"/>
            <a:ext cx="1127744" cy="94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"/>
              </a:lnSpc>
            </a:pPr>
            <a:r>
              <a:rPr lang="en-US" sz="874">
                <a:solidFill>
                  <a:srgbClr val="FF1616"/>
                </a:solidFill>
                <a:latin typeface="CS Gordon Serif"/>
              </a:rPr>
              <a:t>PRASH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738716" y="4992364"/>
            <a:ext cx="1127744" cy="94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"/>
              </a:lnSpc>
            </a:pPr>
            <a:r>
              <a:rPr lang="en-US" sz="874">
                <a:solidFill>
                  <a:srgbClr val="FF1616"/>
                </a:solidFill>
                <a:latin typeface="CS Gordon Serif"/>
              </a:rPr>
              <a:t>SVS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423973" y="5027904"/>
            <a:ext cx="1127744" cy="94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"/>
              </a:lnSpc>
            </a:pPr>
            <a:r>
              <a:rPr lang="en-US" sz="874">
                <a:solidFill>
                  <a:srgbClr val="FF1616"/>
                </a:solidFill>
                <a:latin typeface="CS Gordon Serif"/>
              </a:rPr>
              <a:t>LOKI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8332314" y="4992364"/>
            <a:ext cx="1127744" cy="94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"/>
              </a:lnSpc>
            </a:pPr>
            <a:r>
              <a:rPr lang="en-US" sz="874">
                <a:solidFill>
                  <a:srgbClr val="FF1616"/>
                </a:solidFill>
                <a:latin typeface="CS Gordon Serif"/>
              </a:rPr>
              <a:t>MADHAV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3789361" y="6702838"/>
            <a:ext cx="2174224" cy="129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6"/>
              </a:lnSpc>
            </a:pPr>
            <a:r>
              <a:rPr lang="en-US" sz="878" spc="-42">
                <a:solidFill>
                  <a:srgbClr val="FF1616"/>
                </a:solidFill>
                <a:latin typeface="CS Gordon Serif"/>
              </a:rPr>
              <a:t>THOR : LOVE AND THUNDER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3766884" y="8717861"/>
            <a:ext cx="1247289" cy="113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0"/>
              </a:lnSpc>
            </a:pPr>
            <a:r>
              <a:rPr lang="en-US" sz="967">
                <a:solidFill>
                  <a:srgbClr val="FF1616"/>
                </a:solidFill>
                <a:latin typeface="CS Gordon Serif"/>
              </a:rPr>
              <a:t>BEAST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3766884" y="7966109"/>
            <a:ext cx="1800981" cy="113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0"/>
              </a:lnSpc>
            </a:pPr>
            <a:r>
              <a:rPr lang="en-US" sz="967">
                <a:solidFill>
                  <a:srgbClr val="FF1616"/>
                </a:solidFill>
                <a:latin typeface="CS Gordon Serif"/>
              </a:rPr>
              <a:t>DOCTOR STRANGE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3789361" y="7360307"/>
            <a:ext cx="1247289" cy="113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0"/>
              </a:lnSpc>
            </a:pPr>
            <a:r>
              <a:rPr lang="en-US" sz="967">
                <a:solidFill>
                  <a:srgbClr val="FF1616"/>
                </a:solidFill>
                <a:latin typeface="CS Gordon Serif"/>
              </a:rPr>
              <a:t>CHARLIE 777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11937" y="1827546"/>
            <a:ext cx="11419894" cy="5905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70"/>
              </a:lnSpc>
            </a:pPr>
            <a:r>
              <a:rPr lang="en-US" sz="22570">
                <a:solidFill>
                  <a:srgbClr val="257B70"/>
                </a:solidFill>
                <a:latin typeface="Bebas Neue Bold"/>
              </a:rPr>
              <a:t>KEY</a:t>
            </a:r>
          </a:p>
          <a:p>
            <a:pPr algn="ctr">
              <a:lnSpc>
                <a:spcPts val="22570"/>
              </a:lnSpc>
            </a:pPr>
            <a:r>
              <a:rPr lang="en-US" sz="22570">
                <a:solidFill>
                  <a:srgbClr val="257B70"/>
                </a:solidFill>
                <a:latin typeface="Bebas Neue Bold"/>
              </a:rPr>
              <a:t>TERMS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981873" y="1121493"/>
            <a:ext cx="277427" cy="277427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575495" y="1121493"/>
            <a:ext cx="277427" cy="277427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169118" y="1121493"/>
            <a:ext cx="277427" cy="277427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526909">
            <a:off x="-2504456" y="-1012458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3893002" y="9239250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5931831" y="8824431"/>
            <a:ext cx="1216288" cy="593888"/>
            <a:chOff x="0" y="0"/>
            <a:chExt cx="3919662" cy="191389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5307238" y="8868809"/>
            <a:ext cx="505133" cy="505133"/>
            <a:chOff x="0" y="0"/>
            <a:chExt cx="6355080" cy="63550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7338619" y="8868809"/>
            <a:ext cx="505133" cy="505133"/>
            <a:chOff x="0" y="0"/>
            <a:chExt cx="6355080" cy="635508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6169554" y="899093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05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378861" y="9029670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410241" y="9029670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06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19948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24385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24385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AutoShape 8"/>
          <p:cNvSpPr/>
          <p:nvPr/>
        </p:nvSpPr>
        <p:spPr>
          <a:xfrm>
            <a:off x="3933471" y="94773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21011" y="-1012214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5585102" y="936598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37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794408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36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825789" y="9404746"/>
            <a:ext cx="361889" cy="211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38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-680757" y="1143000"/>
            <a:ext cx="14410733" cy="10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257B70"/>
                </a:solidFill>
                <a:latin typeface="Intro Rust"/>
              </a:rPr>
              <a:t>SOLVING PROCESS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61168" y="6277610"/>
            <a:ext cx="13800466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Compute the average observed rating and subtract it from each entry in the matrix.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solve the minimization of the nuclear norm over the given entries 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add the average observed rating to the solution of the optimization problem and roundeach entry to the nearest integer.</a:t>
            </a:r>
          </a:p>
        </p:txBody>
      </p:sp>
      <p:graphicFrame>
        <p:nvGraphicFramePr>
          <p:cNvPr id="18" name="Table 18"/>
          <p:cNvGraphicFramePr>
            <a:graphicFrameLocks noGrp="1"/>
          </p:cNvGraphicFramePr>
          <p:nvPr/>
        </p:nvGraphicFramePr>
        <p:xfrm>
          <a:off x="5106884" y="3234926"/>
          <a:ext cx="3836450" cy="2718574"/>
        </p:xfrm>
        <a:graphic>
          <a:graphicData uri="http://schemas.openxmlformats.org/drawingml/2006/table">
            <a:tbl>
              <a:tblPr/>
              <a:tblGrid>
                <a:gridCol w="1140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1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57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87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886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78">
                          <a:solidFill>
                            <a:srgbClr val="000000"/>
                          </a:solidFill>
                          <a:latin typeface="ABeeZee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w="411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11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78">
                          <a:solidFill>
                            <a:srgbClr val="FF1616"/>
                          </a:solidFill>
                          <a:latin typeface="ABeeZee Bold"/>
                        </a:rPr>
                        <a:t>?</a:t>
                      </a:r>
                      <a:endParaRPr lang="en-US" sz="1100"/>
                    </a:p>
                  </a:txBody>
                  <a:tcPr>
                    <a:lnL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11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78">
                          <a:solidFill>
                            <a:srgbClr val="000000"/>
                          </a:solidFill>
                          <a:latin typeface="ABeeZee Bold"/>
                        </a:rPr>
                        <a:t>5</a:t>
                      </a:r>
                      <a:endParaRPr lang="en-US" sz="1100"/>
                    </a:p>
                  </a:txBody>
                  <a:tcPr>
                    <a:lnL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11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78">
                          <a:solidFill>
                            <a:srgbClr val="000000"/>
                          </a:solidFill>
                          <a:latin typeface="ABeeZee Bold"/>
                        </a:rPr>
                        <a:t>4</a:t>
                      </a:r>
                      <a:endParaRPr lang="en-US" sz="1100"/>
                    </a:p>
                  </a:txBody>
                  <a:tcPr>
                    <a:lnL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11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086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78">
                          <a:solidFill>
                            <a:srgbClr val="FF1616"/>
                          </a:solidFill>
                          <a:latin typeface="ABeeZee Bold"/>
                        </a:rPr>
                        <a:t>?</a:t>
                      </a:r>
                      <a:endParaRPr lang="en-US" sz="1100"/>
                    </a:p>
                  </a:txBody>
                  <a:tcPr>
                    <a:lnL w="411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78">
                          <a:solidFill>
                            <a:srgbClr val="000000"/>
                          </a:solidFill>
                          <a:latin typeface="ABeeZee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78">
                          <a:solidFill>
                            <a:srgbClr val="000000"/>
                          </a:solidFill>
                          <a:latin typeface="ABeeZee Bold"/>
                        </a:rPr>
                        <a:t>4</a:t>
                      </a:r>
                      <a:endParaRPr lang="en-US" sz="1100"/>
                    </a:p>
                  </a:txBody>
                  <a:tcPr>
                    <a:lnL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78">
                          <a:solidFill>
                            <a:srgbClr val="000000"/>
                          </a:solidFill>
                          <a:latin typeface="ABeeZee Bold"/>
                        </a:rPr>
                        <a:t>5</a:t>
                      </a:r>
                      <a:endParaRPr lang="en-US" sz="1100"/>
                    </a:p>
                  </a:txBody>
                  <a:tcPr>
                    <a:lnL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086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78">
                          <a:solidFill>
                            <a:srgbClr val="000000"/>
                          </a:solidFill>
                          <a:latin typeface="ABeeZee Bold"/>
                        </a:rPr>
                        <a:t>4</a:t>
                      </a:r>
                      <a:endParaRPr lang="en-US" sz="1100"/>
                    </a:p>
                  </a:txBody>
                  <a:tcPr>
                    <a:lnL w="411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78">
                          <a:solidFill>
                            <a:srgbClr val="000000"/>
                          </a:solidFill>
                          <a:latin typeface="ABeeZee Bold"/>
                        </a:rPr>
                        <a:t>5</a:t>
                      </a:r>
                      <a:endParaRPr lang="en-US" sz="1100"/>
                    </a:p>
                  </a:txBody>
                  <a:tcPr>
                    <a:lnL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78">
                          <a:solidFill>
                            <a:srgbClr val="000000"/>
                          </a:solidFill>
                          <a:latin typeface="ABeeZee Bold"/>
                        </a:rPr>
                        <a:t>2</a:t>
                      </a:r>
                      <a:endParaRPr lang="en-US" sz="1100"/>
                    </a:p>
                  </a:txBody>
                  <a:tcPr>
                    <a:lnL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78">
                          <a:solidFill>
                            <a:srgbClr val="FF1616"/>
                          </a:solidFill>
                          <a:latin typeface="ABeeZee Bold"/>
                        </a:rPr>
                        <a:t>?</a:t>
                      </a:r>
                      <a:endParaRPr lang="en-US" sz="1100"/>
                    </a:p>
                  </a:txBody>
                  <a:tcPr>
                    <a:lnL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337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78">
                          <a:solidFill>
                            <a:srgbClr val="000000"/>
                          </a:solidFill>
                          <a:latin typeface="ABeeZee Bold"/>
                        </a:rPr>
                        <a:t>5</a:t>
                      </a:r>
                      <a:endParaRPr lang="en-US" sz="1100"/>
                    </a:p>
                  </a:txBody>
                  <a:tcPr>
                    <a:lnL w="411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78">
                          <a:solidFill>
                            <a:srgbClr val="000000"/>
                          </a:solidFill>
                          <a:latin typeface="ABeeZee Bold"/>
                        </a:rPr>
                        <a:t>4</a:t>
                      </a:r>
                      <a:endParaRPr lang="en-US" sz="1100"/>
                    </a:p>
                  </a:txBody>
                  <a:tcPr>
                    <a:lnL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78">
                          <a:solidFill>
                            <a:srgbClr val="000000"/>
                          </a:solidFill>
                          <a:latin typeface="ABeeZee Bold"/>
                        </a:rPr>
                        <a:t>2</a:t>
                      </a:r>
                      <a:endParaRPr lang="en-US" sz="1100"/>
                    </a:p>
                  </a:txBody>
                  <a:tcPr>
                    <a:lnL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78">
                          <a:solidFill>
                            <a:srgbClr val="000000"/>
                          </a:solidFill>
                          <a:latin typeface="ABeeZee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337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78">
                          <a:solidFill>
                            <a:srgbClr val="000000"/>
                          </a:solidFill>
                          <a:latin typeface="ABeeZee Bold"/>
                        </a:rPr>
                        <a:t>4</a:t>
                      </a:r>
                      <a:endParaRPr lang="en-US" sz="1100"/>
                    </a:p>
                  </a:txBody>
                  <a:tcPr>
                    <a:lnL w="411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78">
                          <a:solidFill>
                            <a:srgbClr val="000000"/>
                          </a:solidFill>
                          <a:latin typeface="ABeeZee Bold"/>
                        </a:rPr>
                        <a:t>5</a:t>
                      </a:r>
                      <a:endParaRPr lang="en-US" sz="1100"/>
                    </a:p>
                  </a:txBody>
                  <a:tcPr>
                    <a:lnL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78">
                          <a:solidFill>
                            <a:srgbClr val="000000"/>
                          </a:solidFill>
                          <a:latin typeface="ABeeZee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78">
                          <a:solidFill>
                            <a:srgbClr val="000000"/>
                          </a:solidFill>
                          <a:latin typeface="ABeeZee Bold"/>
                        </a:rPr>
                        <a:t>2</a:t>
                      </a:r>
                      <a:endParaRPr lang="en-US" sz="1100"/>
                    </a:p>
                  </a:txBody>
                  <a:tcPr>
                    <a:lnL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886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78">
                          <a:solidFill>
                            <a:srgbClr val="000000"/>
                          </a:solidFill>
                          <a:latin typeface="ABeeZee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w="411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11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78">
                          <a:solidFill>
                            <a:srgbClr val="000000"/>
                          </a:solidFill>
                          <a:latin typeface="ABeeZee Bold"/>
                        </a:rPr>
                        <a:t>2</a:t>
                      </a:r>
                      <a:endParaRPr lang="en-US" sz="1100"/>
                    </a:p>
                  </a:txBody>
                  <a:tcPr>
                    <a:lnL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11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78">
                          <a:solidFill>
                            <a:srgbClr val="FF1616"/>
                          </a:solidFill>
                          <a:latin typeface="ABeeZee Bold"/>
                        </a:rPr>
                        <a:t>?</a:t>
                      </a:r>
                      <a:endParaRPr lang="en-US" sz="1100"/>
                    </a:p>
                  </a:txBody>
                  <a:tcPr>
                    <a:lnL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11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078">
                          <a:solidFill>
                            <a:srgbClr val="000000"/>
                          </a:solidFill>
                          <a:latin typeface="ABeeZee Bold"/>
                        </a:rPr>
                        <a:t>5</a:t>
                      </a:r>
                      <a:endParaRPr lang="en-US" sz="1100"/>
                    </a:p>
                  </a:txBody>
                  <a:tcPr>
                    <a:lnL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331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11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7348115" y="2416490"/>
            <a:ext cx="632982" cy="632980"/>
            <a:chOff x="0" y="0"/>
            <a:chExt cx="6350000" cy="63499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43097" b="-690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6325302" y="2393951"/>
            <a:ext cx="632982" cy="632980"/>
            <a:chOff x="0" y="0"/>
            <a:chExt cx="6350000" cy="634997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1994" t="-2782" r="-35640" b="-230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8219480" y="2470641"/>
            <a:ext cx="558402" cy="558399"/>
            <a:chOff x="0" y="0"/>
            <a:chExt cx="6350000" cy="634997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5261101" y="2436918"/>
            <a:ext cx="592125" cy="592122"/>
            <a:chOff x="0" y="0"/>
            <a:chExt cx="6350000" cy="634997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3131" b="-2556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10721779" y="3234926"/>
            <a:ext cx="343950" cy="343948"/>
            <a:chOff x="0" y="0"/>
            <a:chExt cx="6350000" cy="634997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t="-40839" b="-919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10723574" y="3754326"/>
            <a:ext cx="356067" cy="356065"/>
            <a:chOff x="0" y="0"/>
            <a:chExt cx="6350000" cy="634997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b="-5359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10721779" y="4241374"/>
            <a:ext cx="366167" cy="366166"/>
            <a:chOff x="0" y="0"/>
            <a:chExt cx="6350000" cy="634997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t="-35047" b="-1495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" name="Group 33"/>
          <p:cNvGrpSpPr>
            <a:grpSpLocks noChangeAspect="1"/>
          </p:cNvGrpSpPr>
          <p:nvPr/>
        </p:nvGrpSpPr>
        <p:grpSpPr>
          <a:xfrm>
            <a:off x="10696942" y="5554927"/>
            <a:ext cx="393624" cy="393623"/>
            <a:chOff x="0" y="0"/>
            <a:chExt cx="6350000" cy="634997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b="-5172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5" name="Group 35"/>
          <p:cNvGrpSpPr>
            <a:grpSpLocks noChangeAspect="1"/>
          </p:cNvGrpSpPr>
          <p:nvPr/>
        </p:nvGrpSpPr>
        <p:grpSpPr>
          <a:xfrm>
            <a:off x="10723574" y="5077834"/>
            <a:ext cx="394029" cy="394027"/>
            <a:chOff x="0" y="0"/>
            <a:chExt cx="6350000" cy="6349975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 t="-31028" b="-1897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7" name="Group 37"/>
          <p:cNvGrpSpPr>
            <a:grpSpLocks noChangeAspect="1"/>
          </p:cNvGrpSpPr>
          <p:nvPr/>
        </p:nvGrpSpPr>
        <p:grpSpPr>
          <a:xfrm>
            <a:off x="10692866" y="4578969"/>
            <a:ext cx="401775" cy="401774"/>
            <a:chOff x="0" y="0"/>
            <a:chExt cx="6350000" cy="6349975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9085188" y="3416425"/>
            <a:ext cx="874052" cy="90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0"/>
              </a:lnSpc>
            </a:pPr>
            <a:r>
              <a:rPr lang="en-US" sz="677">
                <a:solidFill>
                  <a:srgbClr val="FF1616"/>
                </a:solidFill>
                <a:latin typeface="CS Gordon Serif"/>
              </a:rPr>
              <a:t>VIKRAM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069437" y="3974936"/>
            <a:ext cx="1165816" cy="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2"/>
              </a:lnSpc>
            </a:pPr>
            <a:r>
              <a:rPr lang="en-US" sz="658">
                <a:solidFill>
                  <a:srgbClr val="FF1616"/>
                </a:solidFill>
                <a:latin typeface="CS Gordon Serif"/>
              </a:rPr>
              <a:t>VADA CHENNAI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234223" y="3103523"/>
            <a:ext cx="790279" cy="74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"/>
              </a:lnSpc>
            </a:pPr>
            <a:r>
              <a:rPr lang="en-US" sz="612">
                <a:solidFill>
                  <a:srgbClr val="FF1616"/>
                </a:solidFill>
                <a:latin typeface="CS Gordon Serif"/>
              </a:rPr>
              <a:t>PRASH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246653" y="3103523"/>
            <a:ext cx="790279" cy="74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"/>
              </a:lnSpc>
            </a:pPr>
            <a:r>
              <a:rPr lang="en-US" sz="612">
                <a:solidFill>
                  <a:srgbClr val="FF1616"/>
                </a:solidFill>
                <a:latin typeface="CS Gordon Serif"/>
              </a:rPr>
              <a:t>SVS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8128377" y="3128428"/>
            <a:ext cx="790279" cy="74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"/>
              </a:lnSpc>
            </a:pPr>
            <a:r>
              <a:rPr lang="en-US" sz="612">
                <a:solidFill>
                  <a:srgbClr val="FF1616"/>
                </a:solidFill>
                <a:latin typeface="CS Gordon Serif"/>
              </a:rPr>
              <a:t>LOKI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5261101" y="3103523"/>
            <a:ext cx="790279" cy="74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"/>
              </a:lnSpc>
            </a:pPr>
            <a:r>
              <a:rPr lang="en-US" sz="612">
                <a:solidFill>
                  <a:srgbClr val="FF1616"/>
                </a:solidFill>
                <a:latin typeface="CS Gordon Serif"/>
              </a:rPr>
              <a:t>MADHAV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085188" y="4300281"/>
            <a:ext cx="1523611" cy="100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"/>
              </a:lnSpc>
            </a:pPr>
            <a:r>
              <a:rPr lang="en-US" sz="615" spc="-29">
                <a:solidFill>
                  <a:srgbClr val="FF1616"/>
                </a:solidFill>
                <a:latin typeface="CS Gordon Serif"/>
              </a:rPr>
              <a:t>THOR : LOVE AND THUNDER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069437" y="5711356"/>
            <a:ext cx="874052" cy="90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0"/>
              </a:lnSpc>
            </a:pPr>
            <a:r>
              <a:rPr lang="en-US" sz="677">
                <a:solidFill>
                  <a:srgbClr val="FF1616"/>
                </a:solidFill>
                <a:latin typeface="CS Gordon Serif"/>
              </a:rPr>
              <a:t>BEAST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9069437" y="5184558"/>
            <a:ext cx="1262057" cy="90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0"/>
              </a:lnSpc>
            </a:pPr>
            <a:r>
              <a:rPr lang="en-US" sz="677">
                <a:solidFill>
                  <a:srgbClr val="FF1616"/>
                </a:solidFill>
                <a:latin typeface="CS Gordon Serif"/>
              </a:rPr>
              <a:t>DOCTOR STRANGE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9085188" y="4760035"/>
            <a:ext cx="874052" cy="90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0"/>
              </a:lnSpc>
            </a:pPr>
            <a:r>
              <a:rPr lang="en-US" sz="677">
                <a:solidFill>
                  <a:srgbClr val="FF1616"/>
                </a:solidFill>
                <a:latin typeface="CS Gordon Serif"/>
              </a:rPr>
              <a:t>CHARLIE 777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19948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24385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24385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AutoShape 8"/>
          <p:cNvSpPr/>
          <p:nvPr/>
        </p:nvSpPr>
        <p:spPr>
          <a:xfrm>
            <a:off x="3933471" y="94773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21011" y="-1012214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238838" y="1856365"/>
            <a:ext cx="8196628" cy="99730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 t="21720"/>
          <a:stretch>
            <a:fillRect/>
          </a:stretch>
        </p:blipFill>
        <p:spPr>
          <a:xfrm>
            <a:off x="111648" y="2696778"/>
            <a:ext cx="5522710" cy="669129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 t="16925"/>
          <a:stretch>
            <a:fillRect/>
          </a:stretch>
        </p:blipFill>
        <p:spPr>
          <a:xfrm>
            <a:off x="5196930" y="4970141"/>
            <a:ext cx="6816222" cy="411256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173523" y="5717737"/>
            <a:ext cx="5600521" cy="3040687"/>
          </a:xfrm>
          <a:prstGeom prst="rect">
            <a:avLst/>
          </a:prstGeom>
        </p:spPr>
      </p:pic>
      <p:sp>
        <p:nvSpPr>
          <p:cNvPr id="15" name="AutoShape 15"/>
          <p:cNvSpPr/>
          <p:nvPr/>
        </p:nvSpPr>
        <p:spPr>
          <a:xfrm>
            <a:off x="9144000" y="6012990"/>
            <a:ext cx="4585976" cy="0"/>
          </a:xfrm>
          <a:prstGeom prst="line">
            <a:avLst/>
          </a:prstGeom>
          <a:ln w="47625" cap="flat">
            <a:solidFill>
              <a:srgbClr val="196E63"/>
            </a:solidFill>
            <a:prstDash val="sysDot"/>
            <a:headEnd type="triangle" w="lg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30863" y="1419847"/>
            <a:ext cx="6036353" cy="104833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5585102" y="936598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38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794408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37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825789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39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862809" y="8663468"/>
            <a:ext cx="1072229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We see our coded cvx implementation almost matches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822429" y="4370363"/>
            <a:ext cx="10133094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6000" spc="426">
                <a:solidFill>
                  <a:srgbClr val="191919"/>
                </a:solidFill>
                <a:latin typeface="Barlow Condensed Bold Bold Italics"/>
              </a:rPr>
              <a:t>OUTPUT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214285" y="1180090"/>
            <a:ext cx="10133094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6000" spc="426">
                <a:solidFill>
                  <a:srgbClr val="191919"/>
                </a:solidFill>
                <a:latin typeface="Barlow Condensed Bold Bold Italics"/>
              </a:rPr>
              <a:t>SOLVING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85166" y="352425"/>
            <a:ext cx="5049192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6000" spc="426">
                <a:solidFill>
                  <a:srgbClr val="191919"/>
                </a:solidFill>
                <a:latin typeface="Barlow Condensed Bold Bold Italics"/>
              </a:rPr>
              <a:t>CODE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560624" y="88997"/>
            <a:ext cx="10169352" cy="751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45"/>
              </a:lnSpc>
            </a:pPr>
            <a:r>
              <a:rPr lang="en-US" sz="5645">
                <a:solidFill>
                  <a:srgbClr val="257B70"/>
                </a:solidFill>
                <a:latin typeface="Intro Rust"/>
              </a:rPr>
              <a:t>INITIAL eq using cvx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19948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24385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24385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AutoShape 8"/>
          <p:cNvSpPr/>
          <p:nvPr/>
        </p:nvSpPr>
        <p:spPr>
          <a:xfrm>
            <a:off x="3933471" y="94773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21011" y="-1012214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31030" y="2393951"/>
            <a:ext cx="10753886" cy="680553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467639" y="1723456"/>
            <a:ext cx="7145633" cy="177512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622266" y="5574175"/>
            <a:ext cx="6344285" cy="3625306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585102" y="936598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39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794408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38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825789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40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64101" y="114593"/>
            <a:ext cx="9865226" cy="725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6"/>
              </a:lnSpc>
            </a:pPr>
            <a:r>
              <a:rPr lang="en-US" sz="5476">
                <a:solidFill>
                  <a:srgbClr val="257B70"/>
                </a:solidFill>
                <a:latin typeface="Intro Rust"/>
              </a:rPr>
              <a:t>final eq using cvx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0" y="1612901"/>
            <a:ext cx="5049192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6000" spc="426">
                <a:solidFill>
                  <a:srgbClr val="191919"/>
                </a:solidFill>
                <a:latin typeface="Barlow Condensed Bold Bold Italics"/>
              </a:rPr>
              <a:t>CODE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785557" y="996224"/>
            <a:ext cx="10180994" cy="661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21"/>
              </a:lnSpc>
            </a:pPr>
            <a:r>
              <a:rPr lang="en-US" sz="6028" spc="428">
                <a:solidFill>
                  <a:srgbClr val="191919"/>
                </a:solidFill>
                <a:latin typeface="Barlow Condensed Bold Bold Italics"/>
              </a:rPr>
              <a:t>SOLVING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138486" y="4924425"/>
            <a:ext cx="5049192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6000" spc="426">
                <a:solidFill>
                  <a:srgbClr val="191919"/>
                </a:solidFill>
                <a:latin typeface="Barlow Condensed Bold Bold Italics"/>
              </a:rPr>
              <a:t>OUTPUT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190197" y="954025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565605" y="958462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596986" y="958462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AutoShape 8"/>
          <p:cNvSpPr/>
          <p:nvPr/>
        </p:nvSpPr>
        <p:spPr>
          <a:xfrm>
            <a:off x="3776290" y="981814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21011" y="-1012214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46487" y="2852134"/>
            <a:ext cx="5648194" cy="118737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 t="601" b="601"/>
          <a:stretch>
            <a:fillRect/>
          </a:stretch>
        </p:blipFill>
        <p:spPr>
          <a:xfrm>
            <a:off x="1046487" y="4100581"/>
            <a:ext cx="13223290" cy="5157719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427921" y="970675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40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637227" y="974548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39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668608" y="974548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41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-680757" y="1104900"/>
            <a:ext cx="14410733" cy="10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257B70"/>
                </a:solidFill>
                <a:latin typeface="Intro Rust"/>
              </a:rPr>
              <a:t>Algorithm - THEOREM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15681" y="2174876"/>
            <a:ext cx="6742450" cy="569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6"/>
              </a:lnSpc>
            </a:pPr>
            <a:r>
              <a:rPr lang="en-US" sz="3326">
                <a:solidFill>
                  <a:srgbClr val="000000"/>
                </a:solidFill>
                <a:latin typeface="Open Sans Light"/>
              </a:rPr>
              <a:t>Proximal gradient method to solve 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964697" y="7654301"/>
            <a:ext cx="6068838" cy="188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5999">
                <a:solidFill>
                  <a:srgbClr val="7843E6"/>
                </a:solidFill>
                <a:latin typeface="Bungee Bold Italics"/>
              </a:rPr>
              <a:t>THE NON-CVX</a:t>
            </a:r>
          </a:p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sz="5999">
                <a:solidFill>
                  <a:srgbClr val="7843E6"/>
                </a:solidFill>
                <a:latin typeface="Bungee Bold Italics"/>
              </a:rPr>
              <a:t>STYLE OF SOLVING</a:t>
            </a:r>
          </a:p>
        </p:txBody>
      </p:sp>
      <p:sp>
        <p:nvSpPr>
          <p:cNvPr id="21" name="AutoShape 21"/>
          <p:cNvSpPr/>
          <p:nvPr/>
        </p:nvSpPr>
        <p:spPr>
          <a:xfrm>
            <a:off x="3904257" y="8450094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470939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515316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515316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21011" y="-1012214"/>
            <a:ext cx="7066312" cy="4822758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376197" y="2319821"/>
            <a:ext cx="7715739" cy="1247989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963187" y="3884748"/>
            <a:ext cx="12361627" cy="5373552"/>
            <a:chOff x="0" y="0"/>
            <a:chExt cx="16482169" cy="7164736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3180337" y="944838"/>
              <a:ext cx="823610" cy="974885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8877795" y="1108592"/>
              <a:ext cx="2458350" cy="811131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2091220" y="1065966"/>
              <a:ext cx="9558715" cy="675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96"/>
                </a:lnSpc>
              </a:pPr>
              <a:r>
                <a:rPr lang="en-US" sz="3069">
                  <a:solidFill>
                    <a:srgbClr val="000000"/>
                  </a:solidFill>
                  <a:latin typeface="Open Sans Light"/>
                </a:rPr>
                <a:t>a matrix such that       </a:t>
              </a:r>
            </a:p>
          </p:txBody>
        </p: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/>
            <a:srcRect r="59715" b="1587"/>
            <a:stretch>
              <a:fillRect/>
            </a:stretch>
          </p:blipFill>
          <p:spPr>
            <a:xfrm>
              <a:off x="1665820" y="2183410"/>
              <a:ext cx="1179428" cy="950682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69652" y="2292437"/>
              <a:ext cx="16412517" cy="675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96"/>
                </a:lnSpc>
              </a:pPr>
              <a:r>
                <a:rPr lang="en-US" sz="3069">
                  <a:solidFill>
                    <a:srgbClr val="000000"/>
                  </a:solidFill>
                  <a:latin typeface="Open Sans Light"/>
                </a:rPr>
                <a:t>the matrix with indices of the filled elements</a:t>
              </a:r>
            </a:p>
          </p:txBody>
        </p: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0" y="3523891"/>
              <a:ext cx="1235483" cy="1052968"/>
            </a:xfrm>
            <a:prstGeom prst="rect">
              <a:avLst/>
            </a:prstGeom>
          </p:spPr>
        </p:pic>
        <p:sp>
          <p:nvSpPr>
            <p:cNvPr id="18" name="TextBox 18"/>
            <p:cNvSpPr txBox="1"/>
            <p:nvPr/>
          </p:nvSpPr>
          <p:spPr>
            <a:xfrm>
              <a:off x="1224558" y="3684061"/>
              <a:ext cx="14199136" cy="675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96"/>
                </a:lnSpc>
              </a:pPr>
              <a:r>
                <a:rPr lang="en-US" sz="3069">
                  <a:solidFill>
                    <a:srgbClr val="000000"/>
                  </a:solidFill>
                  <a:latin typeface="Open Sans Light"/>
                </a:rPr>
                <a:t>the initial X is set to Y and is later updated in each itrations</a:t>
              </a:r>
            </a:p>
          </p:txBody>
        </p: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484286" y="4919760"/>
              <a:ext cx="1122443" cy="1084608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709386" y="5197988"/>
              <a:ext cx="13402992" cy="675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96"/>
                </a:lnSpc>
              </a:pPr>
              <a:r>
                <a:rPr lang="en-US" sz="3069">
                  <a:solidFill>
                    <a:srgbClr val="000000"/>
                  </a:solidFill>
                  <a:latin typeface="Open Sans Light"/>
                </a:rPr>
                <a:t>       the incomplete elements of the iterating X is set to 0</a:t>
              </a:r>
            </a:p>
          </p:txBody>
        </p:sp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8"/>
            <a:srcRect t="13002" b="12688"/>
            <a:stretch>
              <a:fillRect/>
            </a:stretch>
          </p:blipFill>
          <p:spPr>
            <a:xfrm>
              <a:off x="3774257" y="6319787"/>
              <a:ext cx="1779755" cy="844950"/>
            </a:xfrm>
            <a:prstGeom prst="rect">
              <a:avLst/>
            </a:prstGeom>
          </p:spPr>
        </p:pic>
        <p:sp>
          <p:nvSpPr>
            <p:cNvPr id="22" name="TextBox 22"/>
            <p:cNvSpPr txBox="1"/>
            <p:nvPr/>
          </p:nvSpPr>
          <p:spPr>
            <a:xfrm>
              <a:off x="5554012" y="6375947"/>
              <a:ext cx="4531950" cy="675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96"/>
                </a:lnSpc>
              </a:pPr>
              <a:r>
                <a:rPr lang="en-US" sz="3069">
                  <a:solidFill>
                    <a:srgbClr val="000000"/>
                  </a:solidFill>
                  <a:latin typeface="Open Sans Light"/>
                </a:rPr>
                <a:t>Step size , is  &gt; 0</a:t>
              </a:r>
            </a:p>
          </p:txBody>
        </p: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1311561" y="0"/>
              <a:ext cx="733614" cy="880337"/>
            </a:xfrm>
            <a:prstGeom prst="rect">
              <a:avLst/>
            </a:prstGeom>
          </p:spPr>
        </p:pic>
        <p:sp>
          <p:nvSpPr>
            <p:cNvPr id="24" name="TextBox 24"/>
            <p:cNvSpPr txBox="1"/>
            <p:nvPr/>
          </p:nvSpPr>
          <p:spPr>
            <a:xfrm>
              <a:off x="105455" y="-38874"/>
              <a:ext cx="14385753" cy="741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88"/>
                </a:lnSpc>
              </a:pPr>
              <a:r>
                <a:rPr lang="en-US" sz="3420">
                  <a:solidFill>
                    <a:srgbClr val="000000"/>
                  </a:solidFill>
                  <a:latin typeface="Open Sans Light"/>
                </a:rPr>
                <a:t>the filled values of the complete matrix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5585102" y="9637443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41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794408" y="9676177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40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825789" y="9676177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42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28700" y="1106971"/>
            <a:ext cx="14410733" cy="10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257B70"/>
                </a:solidFill>
                <a:latin typeface="Intro Rust"/>
              </a:rPr>
              <a:t>Algorithm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19948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24385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24385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AutoShape 8"/>
          <p:cNvSpPr/>
          <p:nvPr/>
        </p:nvSpPr>
        <p:spPr>
          <a:xfrm>
            <a:off x="3933471" y="94773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21011" y="-1012214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920389" y="1622655"/>
            <a:ext cx="9976629" cy="462260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087431" y="6299477"/>
            <a:ext cx="11642546" cy="301891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585102" y="936598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42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794408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41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825789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43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494511" y="114300"/>
            <a:ext cx="11704842" cy="86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7"/>
              </a:lnSpc>
            </a:pPr>
            <a:r>
              <a:rPr lang="en-US" sz="6497">
                <a:solidFill>
                  <a:srgbClr val="257B70"/>
                </a:solidFill>
                <a:latin typeface="Intro Rust"/>
              </a:rPr>
              <a:t>ALGORITHM - MATLAB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422820" y="908915"/>
            <a:ext cx="555248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We will solve this without cvx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926805" y="3718616"/>
            <a:ext cx="4841147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Function - written based on the theorem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926805" y="7557840"/>
            <a:ext cx="484114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Initializing Y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703714" y="9604214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079121" y="9648592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110502" y="9648592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AutoShape 8"/>
          <p:cNvSpPr/>
          <p:nvPr/>
        </p:nvSpPr>
        <p:spPr>
          <a:xfrm>
            <a:off x="3227981" y="9901158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21011" y="-1012214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23181" y="1087516"/>
            <a:ext cx="13551908" cy="869338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941437" y="9770718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43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150744" y="9809453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42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182124" y="9809480"/>
            <a:ext cx="361889" cy="211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44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114300"/>
            <a:ext cx="11704842" cy="86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7"/>
              </a:lnSpc>
            </a:pPr>
            <a:r>
              <a:rPr lang="en-US" sz="6497">
                <a:solidFill>
                  <a:srgbClr val="257B70"/>
                </a:solidFill>
                <a:latin typeface="Intro Rust"/>
              </a:rPr>
              <a:t>ALGORITHM - MATLAB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168679" y="1332490"/>
            <a:ext cx="4841147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we try 19 * 19 values for our hyper parameter and chose the best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703714" y="9604214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079121" y="9648592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110502" y="9648592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AutoShape 8"/>
          <p:cNvSpPr/>
          <p:nvPr/>
        </p:nvSpPr>
        <p:spPr>
          <a:xfrm>
            <a:off x="3227981" y="9901158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21011" y="-1012214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932761" y="1946177"/>
            <a:ext cx="5478480" cy="708244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902037" y="4903184"/>
            <a:ext cx="6039400" cy="3268157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4941437" y="9770718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44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150744" y="9809453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43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182124" y="9809480"/>
            <a:ext cx="361889" cy="211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45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114300"/>
            <a:ext cx="11704842" cy="86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7"/>
              </a:lnSpc>
            </a:pPr>
            <a:r>
              <a:rPr lang="en-US" sz="6497">
                <a:solidFill>
                  <a:srgbClr val="257B70"/>
                </a:solidFill>
                <a:latin typeface="Intro Rust"/>
              </a:rPr>
              <a:t>ALGORITHM - MATLAB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640760" y="4361405"/>
            <a:ext cx="2250611" cy="541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2"/>
              </a:lnSpc>
            </a:pPr>
            <a:r>
              <a:rPr lang="en-US" sz="3144">
                <a:solidFill>
                  <a:srgbClr val="000000"/>
                </a:solidFill>
                <a:latin typeface="Open Sans Light"/>
              </a:rPr>
              <a:t>To  compare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78064" y="1155602"/>
            <a:ext cx="10133094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6000" spc="426">
                <a:solidFill>
                  <a:srgbClr val="191919"/>
                </a:solidFill>
                <a:latin typeface="Barlow Condensed Bold Bold Italics"/>
              </a:rPr>
              <a:t>OUTPUT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19948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24385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24385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AutoShape 8"/>
          <p:cNvSpPr/>
          <p:nvPr/>
        </p:nvSpPr>
        <p:spPr>
          <a:xfrm>
            <a:off x="3933471" y="94773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21011" y="-2411379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261434" y="2693036"/>
            <a:ext cx="6808403" cy="155785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3883906">
            <a:off x="8339076" y="6584479"/>
            <a:ext cx="1834031" cy="230695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075536" y="7412653"/>
            <a:ext cx="6545395" cy="1235414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585102" y="936598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45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794408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44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825789" y="9404746"/>
            <a:ext cx="361889" cy="211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46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35000" y="1372867"/>
            <a:ext cx="15690943" cy="891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600">
                <a:solidFill>
                  <a:srgbClr val="257B70"/>
                </a:solidFill>
                <a:latin typeface="Intro Rust"/>
              </a:rPr>
              <a:t>Alternating minimization [AMA]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0929" y="2616836"/>
            <a:ext cx="9703416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Our method requires </a:t>
            </a:r>
            <a:r>
              <a:rPr lang="en-US" sz="3399">
                <a:solidFill>
                  <a:srgbClr val="000000"/>
                </a:solidFill>
                <a:latin typeface="Open Sans Light Bold"/>
              </a:rPr>
              <a:t>repeadly computing SVD</a:t>
            </a:r>
            <a:r>
              <a:rPr lang="en-US" sz="3399">
                <a:solidFill>
                  <a:srgbClr val="000000"/>
                </a:solidFill>
                <a:latin typeface="Open Sans Light"/>
              </a:rPr>
              <a:t>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 computationally heavy for large matrices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64101" y="4822391"/>
            <a:ext cx="10186392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The k which is the rank can be set by cross validation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and that's how</a:t>
            </a:r>
            <a:r>
              <a:rPr lang="en-US" sz="3399">
                <a:solidFill>
                  <a:srgbClr val="000000"/>
                </a:solidFill>
                <a:latin typeface="Open Sans Light Bold"/>
              </a:rPr>
              <a:t> we minimize the rank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72292" y="7096607"/>
            <a:ext cx="7799613" cy="1216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ABeeZee"/>
              </a:rPr>
              <a:t>A and B is fit by solving this </a:t>
            </a:r>
          </a:p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ABeeZee"/>
              </a:rPr>
              <a:t>least-squares optimization problem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50002" y="6479106"/>
            <a:ext cx="6370929" cy="762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66"/>
              </a:lnSpc>
            </a:pPr>
            <a:r>
              <a:rPr lang="en-US" sz="7022" spc="498">
                <a:solidFill>
                  <a:srgbClr val="191919"/>
                </a:solidFill>
                <a:latin typeface="Barlow Condensed Bold Bold Italics"/>
              </a:rPr>
              <a:t>AGAIN CONVEX ?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19948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24385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24385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59582" y="4349814"/>
            <a:ext cx="14196504" cy="518172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323891">
            <a:off x="12422367" y="-2697681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 t="10818" r="906"/>
          <a:stretch>
            <a:fillRect/>
          </a:stretch>
        </p:blipFill>
        <p:spPr>
          <a:xfrm>
            <a:off x="885286" y="4764189"/>
            <a:ext cx="12772105" cy="190275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524925" y="4849618"/>
            <a:ext cx="4495250" cy="116525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810419" y="7217096"/>
            <a:ext cx="12921837" cy="178172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rcRect r="542" b="5639"/>
          <a:stretch>
            <a:fillRect/>
          </a:stretch>
        </p:blipFill>
        <p:spPr>
          <a:xfrm>
            <a:off x="6524925" y="7217096"/>
            <a:ext cx="4799095" cy="992752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5585102" y="936598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46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794408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45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825789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47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35000" y="973455"/>
            <a:ext cx="9044574" cy="10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257B70"/>
                </a:solidFill>
                <a:latin typeface="Intro Rust"/>
              </a:rPr>
              <a:t>AMA ALGORITHM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40841" y="2113713"/>
            <a:ext cx="15585102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ABeeZee"/>
              </a:rPr>
              <a:t>nonconvex problem is usually tackled by alternating minimization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435466" y="5948198"/>
            <a:ext cx="3640918" cy="2159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3"/>
              </a:lnSpc>
              <a:spcBef>
                <a:spcPct val="0"/>
              </a:spcBef>
            </a:pPr>
            <a:r>
              <a:rPr lang="en-US" sz="3095">
                <a:solidFill>
                  <a:srgbClr val="000000"/>
                </a:solidFill>
                <a:latin typeface="ABeeZee"/>
              </a:rPr>
              <a:t>Iteratively solving</a:t>
            </a:r>
          </a:p>
          <a:p>
            <a:pPr algn="ctr">
              <a:lnSpc>
                <a:spcPts val="4333"/>
              </a:lnSpc>
              <a:spcBef>
                <a:spcPct val="0"/>
              </a:spcBef>
            </a:pPr>
            <a:r>
              <a:rPr lang="en-US" sz="3095">
                <a:solidFill>
                  <a:srgbClr val="000000"/>
                </a:solidFill>
                <a:latin typeface="ABeeZee"/>
              </a:rPr>
              <a:t>we get a</a:t>
            </a:r>
            <a:r>
              <a:rPr lang="en-US" sz="3095">
                <a:solidFill>
                  <a:srgbClr val="000000"/>
                </a:solidFill>
                <a:latin typeface="ABeeZee Bold"/>
              </a:rPr>
              <a:t> local minimum</a:t>
            </a:r>
            <a:r>
              <a:rPr lang="en-US" sz="3095">
                <a:solidFill>
                  <a:srgbClr val="000000"/>
                </a:solidFill>
                <a:latin typeface="ABeeZee"/>
              </a:rPr>
              <a:t> of the cost function.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665191" y="2836978"/>
            <a:ext cx="7736402" cy="146021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897088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01525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01525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AutoShape 8"/>
          <p:cNvSpPr/>
          <p:nvPr/>
        </p:nvSpPr>
        <p:spPr>
          <a:xfrm>
            <a:off x="3933471" y="92487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654522" y="-1759899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101917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802352" y="4264429"/>
            <a:ext cx="3388792" cy="1018927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585102" y="913738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06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794408" y="91761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05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825789" y="91761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07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-1324366" y="1600048"/>
            <a:ext cx="11968030" cy="892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3"/>
              </a:lnSpc>
            </a:pPr>
            <a:r>
              <a:rPr lang="en-US" sz="6643">
                <a:solidFill>
                  <a:srgbClr val="257B70"/>
                </a:solidFill>
                <a:latin typeface="Lovelace"/>
              </a:rPr>
              <a:t>Nuclear Norm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46119" y="2572682"/>
            <a:ext cx="13701259" cy="1490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9629" lvl="1" indent="-304815">
              <a:lnSpc>
                <a:spcPts val="3953"/>
              </a:lnSpc>
              <a:buFont typeface="Arial"/>
              <a:buChar char="•"/>
            </a:pPr>
            <a:r>
              <a:rPr lang="en-US" sz="2823">
                <a:solidFill>
                  <a:srgbClr val="196E63"/>
                </a:solidFill>
                <a:latin typeface="ABeeZee"/>
              </a:rPr>
              <a:t>The nuclear norm (sometimes called Schatten 1 -norm or trace norm) of a matrix  A, denoted by ||A||∗, is defined as the sum of its singular values.</a:t>
            </a:r>
          </a:p>
          <a:p>
            <a:pPr marL="609629" lvl="1" indent="-304815">
              <a:lnSpc>
                <a:spcPts val="3953"/>
              </a:lnSpc>
              <a:buFont typeface="Arial"/>
              <a:buChar char="•"/>
            </a:pPr>
            <a:r>
              <a:rPr lang="en-US" sz="2823">
                <a:solidFill>
                  <a:srgbClr val="196E63"/>
                </a:solidFill>
                <a:latin typeface="ABeeZee"/>
              </a:rPr>
              <a:t>It is also a proxy for rank. And is a convex problem unlike rank 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35000" y="80200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372615" y="8166713"/>
            <a:ext cx="4842333" cy="101562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-992971" y="5670145"/>
            <a:ext cx="12952606" cy="96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90"/>
              </a:lnSpc>
            </a:pPr>
            <a:r>
              <a:rPr lang="en-US" sz="7190">
                <a:solidFill>
                  <a:srgbClr val="257B70"/>
                </a:solidFill>
                <a:latin typeface="Lovelace"/>
              </a:rPr>
              <a:t>Frobenius Norm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35243" y="6671847"/>
            <a:ext cx="14828423" cy="1058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9782" lvl="1" indent="-329891">
              <a:lnSpc>
                <a:spcPts val="4278"/>
              </a:lnSpc>
              <a:buFont typeface="Arial"/>
              <a:buChar char="•"/>
            </a:pPr>
            <a:r>
              <a:rPr lang="en-US" sz="3055">
                <a:solidFill>
                  <a:srgbClr val="196E63"/>
                </a:solidFill>
                <a:latin typeface="ABeeZee"/>
              </a:rPr>
              <a:t>The Frobenius norm is a norm of a matrix </a:t>
            </a:r>
            <a:r>
              <a:rPr lang="en-US" sz="3055">
                <a:solidFill>
                  <a:srgbClr val="196E63"/>
                </a:solidFill>
                <a:latin typeface="ABeeZee Bold"/>
              </a:rPr>
              <a:t>A</a:t>
            </a:r>
            <a:r>
              <a:rPr lang="en-US" sz="3055">
                <a:solidFill>
                  <a:srgbClr val="196E63"/>
                </a:solidFill>
                <a:latin typeface="ABeeZee"/>
              </a:rPr>
              <a:t> of m*n is defined as the square root of the matrix trace of AA*, where A* is the conjugate transpose.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505950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55032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55032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AutoShape 8"/>
          <p:cNvSpPr/>
          <p:nvPr/>
        </p:nvSpPr>
        <p:spPr>
          <a:xfrm>
            <a:off x="3933471" y="9783844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92633" y="-1786235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640644" y="3405842"/>
            <a:ext cx="11794823" cy="3475316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585102" y="9672454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47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794408" y="9711188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46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825789" y="9711188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48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10477" y="1218407"/>
            <a:ext cx="14410733" cy="2089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257B70"/>
                </a:solidFill>
                <a:latin typeface="Intro Rust"/>
              </a:rPr>
              <a:t>Nonnegative matrix factorization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326567" y="7232731"/>
            <a:ext cx="10422976" cy="2273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4"/>
              </a:lnSpc>
              <a:spcBef>
                <a:spcPct val="0"/>
              </a:spcBef>
            </a:pPr>
            <a:r>
              <a:rPr lang="en-US" sz="2602">
                <a:solidFill>
                  <a:srgbClr val="000000"/>
                </a:solidFill>
                <a:latin typeface="ABeeZee"/>
              </a:rPr>
              <a:t>negative singular entries that are difficult to interpret. </a:t>
            </a:r>
          </a:p>
          <a:p>
            <a:pPr algn="ctr">
              <a:lnSpc>
                <a:spcPts val="3644"/>
              </a:lnSpc>
              <a:spcBef>
                <a:spcPct val="0"/>
              </a:spcBef>
            </a:pPr>
            <a:r>
              <a:rPr lang="en-US" sz="2602">
                <a:solidFill>
                  <a:srgbClr val="000000"/>
                </a:solidFill>
                <a:latin typeface="ABeeZee"/>
              </a:rPr>
              <a:t>rating  negative ratings mean that a person does not like a movie.</a:t>
            </a:r>
          </a:p>
          <a:p>
            <a:pPr algn="ctr">
              <a:lnSpc>
                <a:spcPts val="3644"/>
              </a:lnSpc>
              <a:spcBef>
                <a:spcPct val="0"/>
              </a:spcBef>
            </a:pPr>
            <a:r>
              <a:rPr lang="en-US" sz="2602">
                <a:solidFill>
                  <a:srgbClr val="000000"/>
                </a:solidFill>
                <a:latin typeface="ABeeZee"/>
              </a:rPr>
              <a:t>BUT</a:t>
            </a:r>
          </a:p>
          <a:p>
            <a:pPr algn="ctr">
              <a:lnSpc>
                <a:spcPts val="3644"/>
              </a:lnSpc>
              <a:spcBef>
                <a:spcPct val="0"/>
              </a:spcBef>
            </a:pPr>
            <a:r>
              <a:rPr lang="en-US" sz="2602">
                <a:solidFill>
                  <a:srgbClr val="000000"/>
                </a:solidFill>
                <a:latin typeface="ABeeZee"/>
              </a:rPr>
              <a:t>For other problems, negative will not make sense </a:t>
            </a:r>
          </a:p>
          <a:p>
            <a:pPr algn="ctr">
              <a:lnSpc>
                <a:spcPts val="3644"/>
              </a:lnSpc>
              <a:spcBef>
                <a:spcPct val="0"/>
              </a:spcBef>
            </a:pPr>
            <a:r>
              <a:rPr lang="en-US" sz="2602">
                <a:solidFill>
                  <a:srgbClr val="000000"/>
                </a:solidFill>
                <a:latin typeface="ABeeZee"/>
              </a:rPr>
              <a:t>So , we apply nonnegative matrix factorization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19948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24385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AutoShape 6"/>
          <p:cNvSpPr/>
          <p:nvPr/>
        </p:nvSpPr>
        <p:spPr>
          <a:xfrm>
            <a:off x="3933471" y="94773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21011" y="-1012214"/>
            <a:ext cx="7066312" cy="4822758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494402" y="509531"/>
            <a:ext cx="12158839" cy="8229600"/>
            <a:chOff x="0" y="0"/>
            <a:chExt cx="16211786" cy="10972800"/>
          </a:xfrm>
        </p:grpSpPr>
        <p:sp>
          <p:nvSpPr>
            <p:cNvPr id="11" name="TextBox 11"/>
            <p:cNvSpPr txBox="1"/>
            <p:nvPr/>
          </p:nvSpPr>
          <p:spPr>
            <a:xfrm rot="-592460">
              <a:off x="361355" y="1748238"/>
              <a:ext cx="15309696" cy="46261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14"/>
                </a:lnSpc>
                <a:spcBef>
                  <a:spcPct val="0"/>
                </a:spcBef>
              </a:pPr>
              <a:r>
                <a:rPr lang="en-US" sz="25214">
                  <a:solidFill>
                    <a:srgbClr val="F6F3E4"/>
                  </a:solidFill>
                  <a:latin typeface="Bukhari Script Bold"/>
                </a:rPr>
                <a:t>Thank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 rot="-515361">
              <a:off x="2013662" y="5775042"/>
              <a:ext cx="13962181" cy="4178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693"/>
                </a:lnSpc>
                <a:spcBef>
                  <a:spcPct val="0"/>
                </a:spcBef>
              </a:pPr>
              <a:r>
                <a:rPr lang="en-US" sz="22693">
                  <a:solidFill>
                    <a:srgbClr val="F6F3E4"/>
                  </a:solidFill>
                  <a:latin typeface="Bukhari Script Bold"/>
                </a:rPr>
                <a:t>you!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5585102" y="936598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48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794408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47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897088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01525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01525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AutoShape 8"/>
          <p:cNvSpPr/>
          <p:nvPr/>
        </p:nvSpPr>
        <p:spPr>
          <a:xfrm>
            <a:off x="3933471" y="92487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654522" y="-1759899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101917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998579" y="3850297"/>
            <a:ext cx="3498670" cy="189622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433506" y="7510949"/>
            <a:ext cx="12590717" cy="1412617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585102" y="913738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06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794408" y="91761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825789" y="91761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07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61947" y="1851858"/>
            <a:ext cx="13213406" cy="896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72"/>
              </a:lnSpc>
            </a:pPr>
            <a:r>
              <a:rPr lang="en-US" sz="6672">
                <a:solidFill>
                  <a:srgbClr val="257B70"/>
                </a:solidFill>
                <a:latin typeface="Lovelace"/>
              </a:rPr>
              <a:t>L1 Norm Of Matrix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35000" y="80200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03691" y="6403748"/>
            <a:ext cx="12952606" cy="811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0"/>
              </a:lnSpc>
            </a:pPr>
            <a:r>
              <a:rPr lang="en-US" sz="6090">
                <a:solidFill>
                  <a:srgbClr val="257B70"/>
                </a:solidFill>
                <a:latin typeface="Lovelace"/>
              </a:rPr>
              <a:t>L2 Norm Of Matrix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60183" y="2994247"/>
            <a:ext cx="13424919" cy="926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3"/>
              </a:lnSpc>
            </a:pPr>
            <a:r>
              <a:rPr lang="en-US" sz="2695">
                <a:solidFill>
                  <a:srgbClr val="257B70"/>
                </a:solidFill>
                <a:latin typeface="CS Gordon Serif"/>
              </a:rPr>
              <a:t>It is equal to the LARGEST L1 norm of columnS of the matrix.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754167" y="9302678"/>
            <a:ext cx="505133" cy="505133"/>
            <a:chOff x="0" y="0"/>
            <a:chExt cx="6355080" cy="63550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3221011" y="-1012214"/>
            <a:ext cx="7066312" cy="4822758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2481086" y="776667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95318" y="2265426"/>
            <a:ext cx="10193209" cy="510113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6825789" y="9463538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08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1400908" y="929067"/>
            <a:ext cx="14410733" cy="10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257B70"/>
                </a:solidFill>
                <a:latin typeface="Lovelace"/>
              </a:rPr>
              <a:t>WHAT IS SVD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35000" y="389953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07422" y="6120533"/>
            <a:ext cx="7257857" cy="44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1"/>
              </a:lnSpc>
            </a:pPr>
            <a:endParaRPr/>
          </a:p>
          <a:p>
            <a:pPr marL="689535" lvl="1" indent="-344768">
              <a:lnSpc>
                <a:spcPts val="4471"/>
              </a:lnSpc>
              <a:buFont typeface="Arial"/>
              <a:buChar char="•"/>
            </a:pPr>
            <a:r>
              <a:rPr lang="en-US" sz="3193">
                <a:solidFill>
                  <a:srgbClr val="196E63"/>
                </a:solidFill>
                <a:latin typeface="ABeeZee"/>
              </a:rPr>
              <a:t>M - matrix with rank r.</a:t>
            </a:r>
          </a:p>
          <a:p>
            <a:pPr marL="689535" lvl="1" indent="-344768">
              <a:lnSpc>
                <a:spcPts val="4471"/>
              </a:lnSpc>
              <a:buFont typeface="Arial"/>
              <a:buChar char="•"/>
            </a:pPr>
            <a:r>
              <a:rPr lang="en-US" sz="3193">
                <a:solidFill>
                  <a:srgbClr val="196E63"/>
                </a:solidFill>
                <a:latin typeface="ABeeZee"/>
              </a:rPr>
              <a:t>U - orthonormal columns.</a:t>
            </a:r>
          </a:p>
          <a:p>
            <a:pPr marL="689535" lvl="1" indent="-344768">
              <a:lnSpc>
                <a:spcPts val="4471"/>
              </a:lnSpc>
              <a:buFont typeface="Arial"/>
              <a:buChar char="•"/>
            </a:pPr>
            <a:r>
              <a:rPr lang="en-US" sz="3193">
                <a:solidFill>
                  <a:srgbClr val="196E63"/>
                </a:solidFill>
                <a:latin typeface="ABeeZee"/>
              </a:rPr>
              <a:t>∑ - square diagonal matrix[zero rows in bottom ].</a:t>
            </a:r>
          </a:p>
          <a:p>
            <a:pPr marL="689535" lvl="1" indent="-344768">
              <a:lnSpc>
                <a:spcPts val="4471"/>
              </a:lnSpc>
              <a:buFont typeface="Arial"/>
              <a:buChar char="•"/>
            </a:pPr>
            <a:r>
              <a:rPr lang="en-US" sz="3193">
                <a:solidFill>
                  <a:srgbClr val="196E63"/>
                </a:solidFill>
                <a:latin typeface="ABeeZee"/>
              </a:rPr>
              <a:t>V - orthonormal columns.</a:t>
            </a:r>
          </a:p>
          <a:p>
            <a:pPr marL="689535" lvl="1" indent="-344768">
              <a:lnSpc>
                <a:spcPts val="4471"/>
              </a:lnSpc>
              <a:buFont typeface="Arial"/>
              <a:buChar char="•"/>
            </a:pPr>
            <a:r>
              <a:rPr lang="en-US" sz="3193">
                <a:solidFill>
                  <a:srgbClr val="196E63"/>
                </a:solidFill>
                <a:latin typeface="ABeeZee"/>
              </a:rPr>
              <a:t>r - rank</a:t>
            </a:r>
          </a:p>
          <a:p>
            <a:pPr>
              <a:lnSpc>
                <a:spcPts val="4471"/>
              </a:lnSpc>
            </a:pPr>
            <a:endParaRPr lang="en-US" sz="3193">
              <a:solidFill>
                <a:srgbClr val="196E63"/>
              </a:solidFill>
              <a:latin typeface="ABeeZee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-109214" y="1685035"/>
            <a:ext cx="1220227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SINGUALAR VALUE DECOMPOSITION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56713" y="3141726"/>
            <a:ext cx="1484210" cy="704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sz="4167">
                <a:solidFill>
                  <a:srgbClr val="000000"/>
                </a:solidFill>
                <a:latin typeface="Blueberry"/>
              </a:rPr>
              <a:t>m x 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0" y="7477760"/>
            <a:ext cx="10065131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U will be m*m and V' be n*n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but as singular values will be </a:t>
            </a:r>
            <a:r>
              <a:rPr lang="en-US" sz="3399">
                <a:solidFill>
                  <a:srgbClr val="000000"/>
                </a:solidFill>
                <a:latin typeface="Open Sans Light Bold"/>
              </a:rPr>
              <a:t>zero beyond r</a:t>
            </a:r>
            <a:r>
              <a:rPr lang="en-US" sz="3399">
                <a:solidFill>
                  <a:srgbClr val="000000"/>
                </a:solidFill>
                <a:latin typeface="Open Sans Light"/>
              </a:rPr>
              <a:t> they form right/left null spaces</a:t>
            </a:r>
          </a:p>
        </p:txBody>
      </p:sp>
      <p:sp>
        <p:nvSpPr>
          <p:cNvPr id="14" name="AutoShape 14"/>
          <p:cNvSpPr/>
          <p:nvPr/>
        </p:nvSpPr>
        <p:spPr>
          <a:xfrm rot="865022">
            <a:off x="8780999" y="4040278"/>
            <a:ext cx="3976619" cy="0"/>
          </a:xfrm>
          <a:prstGeom prst="line">
            <a:avLst/>
          </a:prstGeom>
          <a:ln w="47625" cap="flat">
            <a:solidFill>
              <a:srgbClr val="196E63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2695004" y="4235603"/>
            <a:ext cx="431173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r x r  - non zero values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446262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490640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490640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AutoShape 8"/>
          <p:cNvSpPr/>
          <p:nvPr/>
        </p:nvSpPr>
        <p:spPr>
          <a:xfrm>
            <a:off x="3933471" y="9724157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4646652" y="-1996400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2241551"/>
            <a:ext cx="5230551" cy="465683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6917439"/>
            <a:ext cx="8042964" cy="2506615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585102" y="9612793"/>
            <a:ext cx="740841" cy="308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08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794408" y="9651528"/>
            <a:ext cx="361889" cy="211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07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825789" y="9651528"/>
            <a:ext cx="361889" cy="211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09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3471" y="1162050"/>
            <a:ext cx="17175829" cy="10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257B70"/>
                </a:solidFill>
                <a:latin typeface="Intro Rust"/>
              </a:rPr>
              <a:t>what IS U,V,SINGULAR VALUES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47378" y="9199481"/>
            <a:ext cx="1216288" cy="593888"/>
            <a:chOff x="0" y="0"/>
            <a:chExt cx="391966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19662" cy="1913890"/>
            </a:xfrm>
            <a:custGeom>
              <a:avLst/>
              <a:gdLst/>
              <a:ahLst/>
              <a:cxnLst/>
              <a:rect l="l" t="t" r="r" b="b"/>
              <a:pathLst>
                <a:path w="3919662" h="1913890">
                  <a:moveTo>
                    <a:pt x="3919662" y="956945"/>
                  </a:moveTo>
                  <a:lnTo>
                    <a:pt x="3919662" y="956945"/>
                  </a:lnTo>
                  <a:cubicBezTo>
                    <a:pt x="3919662" y="1485392"/>
                    <a:pt x="3491291" y="1913890"/>
                    <a:pt x="2962717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2962717" y="0"/>
                  </a:lnTo>
                  <a:cubicBezTo>
                    <a:pt x="3491164" y="0"/>
                    <a:pt x="3919662" y="428371"/>
                    <a:pt x="3919662" y="956945"/>
                  </a:cubicBezTo>
                  <a:close/>
                </a:path>
              </a:pathLst>
            </a:custGeom>
            <a:solidFill>
              <a:srgbClr val="257B7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22786" y="9243858"/>
            <a:ext cx="505133" cy="505133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754167" y="9243858"/>
            <a:ext cx="505133" cy="505133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6E6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AutoShape 8"/>
          <p:cNvSpPr/>
          <p:nvPr/>
        </p:nvSpPr>
        <p:spPr>
          <a:xfrm>
            <a:off x="3933471" y="9477375"/>
            <a:ext cx="10501995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23891">
            <a:off x="14646652" y="-1996400"/>
            <a:ext cx="7066312" cy="482275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2494511" y="821055"/>
            <a:ext cx="11235466" cy="0"/>
          </a:xfrm>
          <a:prstGeom prst="line">
            <a:avLst/>
          </a:prstGeom>
          <a:ln w="19050" cap="flat">
            <a:solidFill>
              <a:srgbClr val="196E6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409359" y="4503007"/>
            <a:ext cx="5344808" cy="128098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64101" y="2073520"/>
            <a:ext cx="8527313" cy="469262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64101" y="6797654"/>
            <a:ext cx="8527313" cy="2310031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585102" y="9365985"/>
            <a:ext cx="740841" cy="30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5"/>
              </a:lnSpc>
            </a:pPr>
            <a:r>
              <a:rPr lang="en-US" sz="2395">
                <a:solidFill>
                  <a:srgbClr val="FFFFFF"/>
                </a:solidFill>
                <a:latin typeface="ABeeZee"/>
              </a:rPr>
              <a:t>09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794408" y="9404719"/>
            <a:ext cx="361889" cy="21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08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825789" y="9404746"/>
            <a:ext cx="361889" cy="211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5"/>
              </a:lnSpc>
            </a:pPr>
            <a:r>
              <a:rPr lang="en-US" sz="1595">
                <a:solidFill>
                  <a:srgbClr val="196E63"/>
                </a:solidFill>
                <a:latin typeface="ABeeZee"/>
              </a:rPr>
              <a:t>10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3471" y="935355"/>
            <a:ext cx="1717582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>
                <a:solidFill>
                  <a:srgbClr val="257B70"/>
                </a:solidFill>
                <a:latin typeface="Intro Rust"/>
              </a:rPr>
              <a:t>U,V,SINGULAR VALUES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35000" y="603885"/>
            <a:ext cx="1658202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>
                <a:solidFill>
                  <a:srgbClr val="196E63"/>
                </a:solidFill>
                <a:latin typeface="ABeeZee"/>
              </a:rPr>
              <a:t>21MAT212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1846</Words>
  <Application>Microsoft Office PowerPoint</Application>
  <PresentationFormat>Custom</PresentationFormat>
  <Paragraphs>552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9" baseType="lpstr">
      <vt:lpstr>ABeeZee Bold</vt:lpstr>
      <vt:lpstr>Blueberry</vt:lpstr>
      <vt:lpstr>Open Sans Light Bold</vt:lpstr>
      <vt:lpstr>Lovelace</vt:lpstr>
      <vt:lpstr>Calibri</vt:lpstr>
      <vt:lpstr>ABeeZee</vt:lpstr>
      <vt:lpstr>Bebas Neue Bold</vt:lpstr>
      <vt:lpstr>Intro Rust</vt:lpstr>
      <vt:lpstr>Open Sans Extra Bold</vt:lpstr>
      <vt:lpstr>Bungee Bold Italics</vt:lpstr>
      <vt:lpstr>Open Sans Light</vt:lpstr>
      <vt:lpstr>CS Gordon Serif</vt:lpstr>
      <vt:lpstr>Bukhari Script Bold</vt:lpstr>
      <vt:lpstr>Barlow Condensed Bold Bold Italics</vt:lpstr>
      <vt:lpstr>Arial</vt:lpstr>
      <vt:lpstr>Neue Einstellung Bold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 END SEMISTER PROJECT</dc:title>
  <cp:lastModifiedBy>rishith mangamuru</cp:lastModifiedBy>
  <cp:revision>3</cp:revision>
  <dcterms:created xsi:type="dcterms:W3CDTF">2006-08-16T00:00:00Z</dcterms:created>
  <dcterms:modified xsi:type="dcterms:W3CDTF">2024-12-16T16:03:56Z</dcterms:modified>
  <dc:identifier>DAFFFfP0WzU</dc:identifier>
</cp:coreProperties>
</file>